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5bb75fb6d294c20" /><Relationship Type="http://schemas.openxmlformats.org/officeDocument/2006/relationships/extended-properties" Target="/docProps/app.xml" Id="Rbb85a9f4555e48d9" /><Relationship Type="http://schemas.openxmlformats.org/officeDocument/2006/relationships/officeDocument" Target="/ppt/presentation.xml" Id="Re02313347b474f9f" /></Relationships>
</file>

<file path=ppt/presentation.xml><?xml version="1.0" encoding="utf-8"?>
<p:presentation xmlns:p="http://schemas.openxmlformats.org/presentationml/2006/main">
  <p:sldMasterIdLst>
    <p:sldMasterId xmlns:r="http://schemas.openxmlformats.org/officeDocument/2006/relationships" id="2147483648" r:id="R067e7a55101c4b90"/>
  </p:sldMasterIdLst>
  <p:notesMasterIdLst>
    <p:notesMasterId xmlns:r="http://schemas.openxmlformats.org/officeDocument/2006/relationships" r:id="R4429e527c38c46be"/>
  </p:notesMasterIdLst>
  <p:sldIdLst>
    <p:sldId xmlns:r="http://schemas.openxmlformats.org/officeDocument/2006/relationships" id="256" r:id="R968b0e0d2e5a489a"/>
    <p:sldId xmlns:r="http://schemas.openxmlformats.org/officeDocument/2006/relationships" id="257" r:id="R1982980c99ba47b3"/>
    <p:sldId xmlns:r="http://schemas.openxmlformats.org/officeDocument/2006/relationships" id="258" r:id="Rb27929a25f65412b"/>
    <p:sldId xmlns:r="http://schemas.openxmlformats.org/officeDocument/2006/relationships" id="259" r:id="Redaf79d7502241be"/>
    <p:sldId xmlns:r="http://schemas.openxmlformats.org/officeDocument/2006/relationships" id="260" r:id="R619abd598d494129"/>
    <p:sldId xmlns:r="http://schemas.openxmlformats.org/officeDocument/2006/relationships" id="261" r:id="Re8e0dc8844134303"/>
    <p:sldId xmlns:r="http://schemas.openxmlformats.org/officeDocument/2006/relationships" id="262" r:id="R23ad9dc193454495"/>
    <p:sldId xmlns:r="http://schemas.openxmlformats.org/officeDocument/2006/relationships" id="263" r:id="R453518c328854faa"/>
    <p:sldId xmlns:r="http://schemas.openxmlformats.org/officeDocument/2006/relationships" id="264" r:id="Rf8261a9d27e74b4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90ffbcbc944eb6" /><Relationship Type="http://schemas.openxmlformats.org/officeDocument/2006/relationships/slideMaster" Target="/ppt/slideMasters/slideMaster1.xml" Id="R067e7a55101c4b90" /><Relationship Type="http://schemas.openxmlformats.org/officeDocument/2006/relationships/notesMaster" Target="/ppt/notesMasters/notesMaster1.xml" Id="R4429e527c38c46be" /><Relationship Type="http://schemas.openxmlformats.org/officeDocument/2006/relationships/presProps" Target="/ppt/presProps.xml" Id="R571da7bd4b49418c" /><Relationship Type="http://schemas.openxmlformats.org/officeDocument/2006/relationships/tableStyles" Target="/ppt/tableStyles.xml" Id="R180ae045c47a46b4" /><Relationship Type="http://schemas.openxmlformats.org/officeDocument/2006/relationships/slide" Target="/ppt/slides/slide1.xml" Id="R968b0e0d2e5a489a" /><Relationship Type="http://schemas.openxmlformats.org/officeDocument/2006/relationships/slide" Target="/ppt/slides/slide2.xml" Id="R1982980c99ba47b3" /><Relationship Type="http://schemas.openxmlformats.org/officeDocument/2006/relationships/slide" Target="/ppt/slides/slide3.xml" Id="Rb27929a25f65412b" /><Relationship Type="http://schemas.openxmlformats.org/officeDocument/2006/relationships/slide" Target="/ppt/slides/slide4.xml" Id="Redaf79d7502241be" /><Relationship Type="http://schemas.openxmlformats.org/officeDocument/2006/relationships/slide" Target="/ppt/slides/slide5.xml" Id="R619abd598d494129" /><Relationship Type="http://schemas.openxmlformats.org/officeDocument/2006/relationships/slide" Target="/ppt/slides/slide6.xml" Id="Re8e0dc8844134303" /><Relationship Type="http://schemas.openxmlformats.org/officeDocument/2006/relationships/slide" Target="/ppt/slides/slide7.xml" Id="R23ad9dc193454495" /><Relationship Type="http://schemas.openxmlformats.org/officeDocument/2006/relationships/slide" Target="/ppt/slides/slide8.xml" Id="R453518c328854faa" /><Relationship Type="http://schemas.openxmlformats.org/officeDocument/2006/relationships/slide" Target="/ppt/slides/slide9.xml" Id="Rf8261a9d27e74b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5434cfc9b5745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e4d2d8a371a4cb7" /><Relationship Type="http://schemas.openxmlformats.org/officeDocument/2006/relationships/notesMaster" Target="/ppt/notesMasters/notesMaster1.xml" Id="R4eb035ba223b43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ca00255e1f4ca9" /><Relationship Type="http://schemas.openxmlformats.org/officeDocument/2006/relationships/notesMaster" Target="/ppt/notesMasters/notesMaster1.xml" Id="Re0bf04834eb148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88a90f1b0b4933" /><Relationship Type="http://schemas.openxmlformats.org/officeDocument/2006/relationships/notesMaster" Target="/ppt/notesMasters/notesMaster1.xml" Id="Rd10c74f0969e4f0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baf85df6d1d435e" /><Relationship Type="http://schemas.openxmlformats.org/officeDocument/2006/relationships/notesMaster" Target="/ppt/notesMasters/notesMaster1.xml" Id="R8c446eb272e14573" /></Relationships>
</file>

<file path=ppt/notesSlides/_rels/notesSlide5.xml.rels>&#65279;<?xml version="1.0" encoding="utf-8"?><Relationships xmlns="http://schemas.openxmlformats.org/package/2006/relationships"><Relationship Type="http://schemas.openxmlformats.org/officeDocument/2006/relationships/slide" Target="/ppt/slides/slide5.xml" Id="R70f2ce7bf00e4642" /><Relationship Type="http://schemas.openxmlformats.org/officeDocument/2006/relationships/notesMaster" Target="/ppt/notesMasters/notesMaster1.xml" Id="R3462d6190c2f44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3318b010b2f4e72" /><Relationship Type="http://schemas.openxmlformats.org/officeDocument/2006/relationships/notesMaster" Target="/ppt/notesMasters/notesMaster1.xml" Id="R7de9651dc2754416" /></Relationships>
</file>

<file path=ppt/notesSlides/_rels/notesSlide7.xml.rels>&#65279;<?xml version="1.0" encoding="utf-8"?><Relationships xmlns="http://schemas.openxmlformats.org/package/2006/relationships"><Relationship Type="http://schemas.openxmlformats.org/officeDocument/2006/relationships/slide" Target="/ppt/slides/slide7.xml" Id="R048e29e467464f6f" /><Relationship Type="http://schemas.openxmlformats.org/officeDocument/2006/relationships/notesMaster" Target="/ppt/notesMasters/notesMaster1.xml" Id="R9ce3fb5f420b491b" /></Relationships>
</file>

<file path=ppt/notesSlides/_rels/notesSlide8.xml.rels>&#65279;<?xml version="1.0" encoding="utf-8"?><Relationships xmlns="http://schemas.openxmlformats.org/package/2006/relationships"><Relationship Type="http://schemas.openxmlformats.org/officeDocument/2006/relationships/slide" Target="/ppt/slides/slide8.xml" Id="R31b29ec4be8d4ea9" /><Relationship Type="http://schemas.openxmlformats.org/officeDocument/2006/relationships/notesMaster" Target="/ppt/notesMasters/notesMaster1.xml" Id="R210ee2af2eea44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37a46c46cf4c53" /><Relationship Type="http://schemas.openxmlformats.org/officeDocument/2006/relationships/notesMaster" Target="/ppt/notesMasters/notesMaster1.xml" Id="R009bf722a3f04d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Undergrove is an early product concept with an implemented brand, website, and scripted interface. This deck describes the product direction and the evidence needed for a live service.</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a:p xmlns:a="http://schemas.openxmlformats.org/drawingml/2006/main">
            <a:r>
              <a:t>Original generated brand artwork: kit/02-artwork/forest-hero.png. This image is not documentary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Audience hypothesis, not measured demand. Validate the proposed focus through task-based interviews before extending the product to broader segments. No market size, customer count, or traction claim is implied.</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image shows the implemented Undergrove interface preview. It contains no live inference. Document handling currently reads metadata only. Retrieval, persistent memory, export, and deletion are planned service capabilities.</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a:p xmlns:a="http://schemas.openxmlformats.org/drawingml/2006/main">
            <a:r>
              <a:t>Actual product preview screenshot: kit/07-website/workspace-desktop.jpg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state verified from the source implementation. Conversations are held in component memory. File inputs collect names, sizes, and types without reading file contents. No authentication, inference provider, account database, or billing service is connected.</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a:p xmlns:a="http://schemas.openxmlformats.org/drawingml/2006/main">
            <a:r>
              <a:t>Source implementation: src/pages/Workspace.jsx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architecture, not an implemented service. The initial recommendation is an operated licensed open-weight model, not a newly trained foundation model. Transport encryption alone does not prevent operators from accessing plaintext. Hardware confidentiality and client-to-enclave encryption require separate design and verification.</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Venice describes four modes named Anonymous, Private, TEE, and E2EE, with different provider access, retention, and confidentiality boundaries. This summary does not independently verify those claims. Undergrove attributes are product proposals. The comparison does not claim that Venice lacks these workflow features.</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a:p xmlns:a="http://schemas.openxmlformats.org/drawingml/2006/main">
            <a:r>
              <a:t>Venice privacy architecture, accessed 19 October 2026: https://venice.ai/privacy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release gates, not promised delivery dates. The working roadmap places additional model routes, agents and dedicated options after a stable paid beta. Verifiable confidentiality requires a threat model, attestation and key-lifecycle review, followed by external assessment.</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Validation agenda only. No user count, retention rate, cost forecast, benchmark result, revenue, or pricing is asserted. Useful metrics include task completion, repeat use, privacy comprehension, latency, failure rate, and cost per completed task. Avoid collecting conversation content merely to calculate these metrics.</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Next milestone proposed for discussion: a live alpha with one evaluated licensed model, a declared hosting route, and published data-handling boundaries. No launch date, team composition, funding ask, token plan, or promised return is included.</a:t>
            </a:r>
          </a:p>
          <a:p xmlns:a="http://schemas.openxmlformats.org/drawingml/2006/main">
            <a:r>
              <a:t/>
            </a:r>
          </a:p>
          <a:p xmlns:a="http://schemas.openxmlformats.org/drawingml/2006/main">
            <a:r>
              <a:t>Sources</a:t>
            </a:r>
          </a:p>
          <a:p xmlns:a="http://schemas.openxmlformats.org/drawingml/2006/main">
            <a:r>
              <a:t>Undergrove working strategy, 19 October 2026: docs/POSITIONING.md</a:t>
            </a:r>
          </a:p>
          <a:p xmlns:a="http://schemas.openxmlformats.org/drawingml/2006/main">
            <a:r>
              <a:t>Undergrove delivery plan, 19 October 2026: docs/PRODUCT-ROADMAP.md</a:t>
            </a:r>
          </a:p>
          <a:p xmlns:a="http://schemas.openxmlformats.org/drawingml/2006/main">
            <a:r>
              <a:t>Original generated brand artwork: kit/02-artwork/forest-hero.png. This image is not documentary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2e60434aec143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43e7b359d4a4d8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75907eb1a09488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83f1f94cbe748e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fe94b43e9e04de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299f422b29e4a6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4679F86-950B-4907-A470-5CF2BEF0084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E731146-C5CC-4E69-8E98-A1DF3639396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6C6EF8D-F8E3-470F-B8BE-05B09A6CB8D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1BBE681-00A5-4CCF-94C6-E8D4C1E8D7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1C3C0F8-2319-4BFA-8A7F-0B25B61A4F9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A021192-0CB9-4FF9-BCBD-7B2F24A0502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42B70B-CBFB-4989-8B1F-6CB3F78AFAF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EAFA0D9-33DC-4384-B3CC-99A9C4EDD37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E8EFA6-0A9B-4BE1-887E-D07D3DD8327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0F65210-C3E0-4E76-B02B-65730B94A2F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c7bd20564cd4713" /><Relationship Type="http://schemas.openxmlformats.org/officeDocument/2006/relationships/slideLayout" Target="/ppt/slideLayouts/slideLayout1.xml" Id="Rd051bcb64e8a4834" /><Relationship Type="http://schemas.openxmlformats.org/officeDocument/2006/relationships/slideLayout" Target="/ppt/slideLayouts/slideLayout2.xml" Id="R2aa73020f219485c" /><Relationship Type="http://schemas.openxmlformats.org/officeDocument/2006/relationships/slideLayout" Target="/ppt/slideLayouts/slideLayout3.xml" Id="R3ceaf0578ca04027" /><Relationship Type="http://schemas.openxmlformats.org/officeDocument/2006/relationships/slideLayout" Target="/ppt/slideLayouts/slideLayout4.xml" Id="R9f42c093253a473c" /><Relationship Type="http://schemas.openxmlformats.org/officeDocument/2006/relationships/slideLayout" Target="/ppt/slideLayouts/slideLayout5.xml" Id="R6fef2b5dc4174d56" /><Relationship Type="http://schemas.openxmlformats.org/officeDocument/2006/relationships/slideLayout" Target="/ppt/slideLayouts/slideLayout6.xml" Id="R71c58b55a61f487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51bcb64e8a4834"/>
    <p:sldLayoutId xmlns:r="http://schemas.openxmlformats.org/officeDocument/2006/relationships" id="2147483650" r:id="R2aa73020f219485c"/>
    <p:sldLayoutId xmlns:r="http://schemas.openxmlformats.org/officeDocument/2006/relationships" id="2147483651" r:id="R3ceaf0578ca04027"/>
    <p:sldLayoutId xmlns:r="http://schemas.openxmlformats.org/officeDocument/2006/relationships" id="2147483652" r:id="R9f42c093253a473c"/>
    <p:sldLayoutId xmlns:r="http://schemas.openxmlformats.org/officeDocument/2006/relationships" id="2147483653" r:id="R6fef2b5dc4174d56"/>
    <p:sldLayoutId xmlns:r="http://schemas.openxmlformats.org/officeDocument/2006/relationships" id="2147483654" r:id="R71c58b55a61f487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30d2114f6214ca1" /><Relationship Type="http://schemas.openxmlformats.org/officeDocument/2006/relationships/image" Target="/ppt/media/image.png" Id="Rb8d8ca358d854a80" /><Relationship Type="http://schemas.openxmlformats.org/officeDocument/2006/relationships/image" Target="/ppt/media/image2.png" Id="Rf941a8df648f4318" /><Relationship Type="http://schemas.openxmlformats.org/officeDocument/2006/relationships/notesSlide" Target="/ppt/notesSlides/notesSlide1.xml" Id="Reead32ed928246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65f80be854e46e9" /><Relationship Type="http://schemas.openxmlformats.org/officeDocument/2006/relationships/image" Target="/ppt/media/image3.png" Id="Rb6909cc286e745b8" /><Relationship Type="http://schemas.openxmlformats.org/officeDocument/2006/relationships/image" Target="/ppt/media/image4.png" Id="R337a006f3b684fc5" /><Relationship Type="http://schemas.openxmlformats.org/officeDocument/2006/relationships/notesSlide" Target="/ppt/notesSlides/notesSlide2.xml" Id="Ra2a229fd177045d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4a00163942d4d53" /><Relationship Type="http://schemas.openxmlformats.org/officeDocument/2006/relationships/image" Target="/ppt/media/image5.png" Id="Rf531e6a192134ec0" /><Relationship Type="http://schemas.openxmlformats.org/officeDocument/2006/relationships/image" Target="/ppt/media/image.jpeg" Id="Rbf75cd5de2ea4bef" /><Relationship Type="http://schemas.openxmlformats.org/officeDocument/2006/relationships/notesSlide" Target="/ppt/notesSlides/notesSlide3.xml" Id="Rdf586f47bdea4b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d4af77b2e8b4703" /><Relationship Type="http://schemas.openxmlformats.org/officeDocument/2006/relationships/image" Target="/ppt/media/image6.png" Id="R1b72728a6d9e443b" /><Relationship Type="http://schemas.openxmlformats.org/officeDocument/2006/relationships/notesSlide" Target="/ppt/notesSlides/notesSlide4.xml" Id="Rf22857fe713d4ce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0e70ff341e44f74" /><Relationship Type="http://schemas.openxmlformats.org/officeDocument/2006/relationships/image" Target="/ppt/media/image7.png" Id="Ree7de612da094d25" /><Relationship Type="http://schemas.openxmlformats.org/officeDocument/2006/relationships/notesSlide" Target="/ppt/notesSlides/notesSlide5.xml" Id="Ra82c498b088f461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67c9fa5faf94559" /><Relationship Type="http://schemas.openxmlformats.org/officeDocument/2006/relationships/image" Target="/ppt/media/image8.png" Id="R60b87f1c3e4e4d59" /><Relationship Type="http://schemas.openxmlformats.org/officeDocument/2006/relationships/notesSlide" Target="/ppt/notesSlides/notesSlide6.xml" Id="R7944983a9bda42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b96ae609f1a4f42" /><Relationship Type="http://schemas.openxmlformats.org/officeDocument/2006/relationships/image" Target="/ppt/media/image9.png" Id="Rc309e799f2ef4966" /><Relationship Type="http://schemas.openxmlformats.org/officeDocument/2006/relationships/notesSlide" Target="/ppt/notesSlides/notesSlide7.xml" Id="R594024ed2f214ea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5bfd6318d864bd1" /><Relationship Type="http://schemas.openxmlformats.org/officeDocument/2006/relationships/image" Target="/ppt/media/image10.png" Id="R178b274497e4485a" /><Relationship Type="http://schemas.openxmlformats.org/officeDocument/2006/relationships/notesSlide" Target="/ppt/notesSlides/notesSlide8.xml" Id="Rd07e150e225148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33c0225ead5463b" /><Relationship Type="http://schemas.openxmlformats.org/officeDocument/2006/relationships/image" Target="/ppt/media/image11.png" Id="Rf1ad718065c749f3" /><Relationship Type="http://schemas.openxmlformats.org/officeDocument/2006/relationships/image" Target="/ppt/media/image12.png" Id="Re838a286a0fa4a8f" /><Relationship Type="http://schemas.openxmlformats.org/officeDocument/2006/relationships/notesSlide" Target="/ppt/notesSlides/notesSlide9.xml" Id="Rbc6b11a9f8eb4c2c" /></Relationships>
</file>

<file path=ppt/slides/slide1.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2DA40A34-94E9-4BDF-926C-666E60D530D4}"/>
              </a:ext>
            </a:extLst>
          </p:cNvPr>
          <p:cNvPicPr>
            <a:picLocks xmlns:a="http://schemas.openxmlformats.org/drawingml/2006/main" noChangeAspect="1"/>
          </p:cNvPicPr>
          <p:nvPr/>
        </p:nvPicPr>
        <p:blipFill>
          <a:blip xmlns:r="http://schemas.openxmlformats.org/officeDocument/2006/relationships" xmlns:a="http://schemas.openxmlformats.org/drawingml/2006/main" r:embed="Rb8d8ca358d854a80"/>
          <a:srcRect xmlns:a="http://schemas.openxmlformats.org/drawingml/2006/main" l="0" t="7813" r="0" b="7813"/>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7C2915D6-E2DB-4245-AFF0-8BEF3625A8FE}"/>
              </a:ext>
            </a:extLst>
          </p:cNvPr>
          <p:cNvPicPr>
            <a:picLocks xmlns:a="http://schemas.openxmlformats.org/drawingml/2006/main" noChangeAspect="1"/>
          </p:cNvPicPr>
          <p:nvPr/>
        </p:nvPicPr>
        <p:blipFill>
          <a:blip xmlns:r="http://schemas.openxmlformats.org/officeDocument/2006/relationships" xmlns:a="http://schemas.openxmlformats.org/drawingml/2006/main" r:embed="Rf941a8df648f4318"/>
          <a:stretch xmlns:a="http://schemas.openxmlformats.org/drawingml/2006/main"/>
        </p:blipFill>
        <p:spPr>
          <a:xfrm xmlns:a="http://schemas.openxmlformats.org/drawingml/2006/main">
            <a:off x="792956" y="476250"/>
            <a:ext cx="2500313" cy="400050"/>
          </a:xfrm>
          <a:prstGeom xmlns:a="http://schemas.openxmlformats.org/drawingml/2006/main" prst="rect">
            <a:avLst/>
          </a:prstGeom>
        </p:spPr>
      </p:pic>
      <p:sp>
        <p:nvSpPr>
          <p:cNvPr id="3" name="text-2">
            <a:extLst xmlns:a="http://schemas.openxmlformats.org/drawingml/2006/main">
              <a:ext uri="{FF2B5EF4-FFF2-40B4-BE49-F238E27FC236}">
                <a16:creationId xmlns:a16="http://schemas.microsoft.com/office/drawing/2014/main" id="{B54FED78-8F87-4F1D-B796-0CA5D76494AB}"/>
              </a:ext>
            </a:extLst>
          </p:cNvPr>
          <p:cNvSpPr>
            <a:spLocks xmlns:a="http://schemas.openxmlformats.org/drawingml/2006/main" noGrp="1"/>
          </p:cNvSpPr>
          <p:nvPr/>
        </p:nvSpPr>
        <p:spPr>
          <a:xfrm xmlns:a="http://schemas.openxmlformats.org/drawingml/2006/main">
            <a:off x="704850" y="2400300"/>
            <a:ext cx="7524750" cy="1962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6225">
                <a:solidFill>
                  <a:srgbClr val="203C2D"/>
                </a:solidFill>
                <a:latin typeface="Inter"/>
                <a:ea typeface="Inter"/>
                <a:cs typeface="Inter"/>
              </a:defRPr>
            </a:defPPr>
          </a:lstStyle>
          <a:p xmlns:a="http://schemas.openxmlformats.org/drawingml/2006/main">
            <a:pPr algn="l">
              <a:lnSpc>
                <a:spcPct val="101000"/>
              </a:lnSpc>
              <a:buNone/>
              <a:defRPr sz="6225">
                <a:solidFill>
                  <a:srgbClr val="203C2D"/>
                </a:solidFill>
                <a:latin typeface="Inter"/>
                <a:ea typeface="Inter"/>
                <a:cs typeface="Inter"/>
              </a:defRPr>
            </a:pPr>
            <a:r>
              <a:rPr sz="6225">
                <a:solidFill>
                  <a:srgbClr val="203C2D"/>
                </a:solidFill>
                <a:latin typeface="Inter"/>
                <a:ea typeface="Inter"/>
                <a:cs typeface="Inter"/>
              </a:rPr>
              <a:t>Intelligence</a:t>
            </a:r>
          </a:p>
          <a:p xmlns:a="http://schemas.openxmlformats.org/drawingml/2006/main">
            <a:pPr algn="l">
              <a:lnSpc>
                <a:spcPct val="101000"/>
              </a:lnSpc>
              <a:buNone/>
              <a:defRPr sz="6225">
                <a:solidFill>
                  <a:srgbClr val="203C2D"/>
                </a:solidFill>
                <a:latin typeface="Inter"/>
                <a:ea typeface="Inter"/>
                <a:cs typeface="Inter"/>
              </a:defRPr>
            </a:pPr>
            <a:r>
              <a:rPr sz="6225">
                <a:solidFill>
                  <a:srgbClr val="203C2D"/>
                </a:solidFill>
                <a:latin typeface="Inter"/>
                <a:ea typeface="Inter"/>
                <a:cs typeface="Inter"/>
              </a:rPr>
              <a:t>runs deeper.</a:t>
            </a:r>
          </a:p>
        </p:txBody>
      </p:sp>
      <p:sp>
        <p:nvSpPr>
          <p:cNvPr id="4" name="text-3">
            <a:extLst xmlns:a="http://schemas.openxmlformats.org/drawingml/2006/main">
              <a:ext uri="{FF2B5EF4-FFF2-40B4-BE49-F238E27FC236}">
                <a16:creationId xmlns:a16="http://schemas.microsoft.com/office/drawing/2014/main" id="{DB21A514-C8A4-4015-9C10-13F8B2832CFB}"/>
              </a:ext>
            </a:extLst>
          </p:cNvPr>
          <p:cNvSpPr>
            <a:spLocks xmlns:a="http://schemas.openxmlformats.org/drawingml/2006/main" noGrp="1"/>
          </p:cNvSpPr>
          <p:nvPr/>
        </p:nvSpPr>
        <p:spPr>
          <a:xfrm xmlns:a="http://schemas.openxmlformats.org/drawingml/2006/main">
            <a:off x="752475" y="4619625"/>
            <a:ext cx="7524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a:solidFill>
                  <a:srgbClr val="203C2D"/>
                </a:solidFill>
                <a:latin typeface="Inter"/>
                <a:ea typeface="Inter"/>
                <a:cs typeface="Inter"/>
              </a:defRPr>
            </a:defPPr>
          </a:lstStyle>
          <a:p xmlns:a="http://schemas.openxmlformats.org/drawingml/2006/main">
            <a:pPr algn="l">
              <a:lnSpc>
                <a:spcPct val="113000"/>
              </a:lnSpc>
              <a:buNone/>
              <a:defRPr sz="1875">
                <a:solidFill>
                  <a:srgbClr val="203C2D"/>
                </a:solidFill>
                <a:latin typeface="Inter"/>
                <a:ea typeface="Inter"/>
                <a:cs typeface="Inter"/>
              </a:defRPr>
            </a:pPr>
            <a:r>
              <a:rPr sz="1875">
                <a:solidFill>
                  <a:srgbClr val="203C2D"/>
                </a:solidFill>
                <a:latin typeface="Inter"/>
                <a:ea typeface="Inter"/>
                <a:cs typeface="Inter"/>
              </a:rPr>
              <a:t>A private AI workspace in development</a:t>
            </a:r>
          </a:p>
        </p:txBody>
      </p:sp>
      <p:sp>
        <p:nvSpPr>
          <p:cNvPr id="5" name="text-4">
            <a:extLst xmlns:a="http://schemas.openxmlformats.org/drawingml/2006/main">
              <a:ext uri="{FF2B5EF4-FFF2-40B4-BE49-F238E27FC236}">
                <a16:creationId xmlns:a16="http://schemas.microsoft.com/office/drawing/2014/main" id="{907B0EED-F44F-4982-BB67-C9C9825BE21F}"/>
              </a:ext>
            </a:extLst>
          </p:cNvPr>
          <p:cNvSpPr>
            <a:spLocks xmlns:a="http://schemas.openxmlformats.org/drawingml/2006/main" noGrp="1"/>
          </p:cNvSpPr>
          <p:nvPr/>
        </p:nvSpPr>
        <p:spPr>
          <a:xfrm xmlns:a="http://schemas.openxmlformats.org/drawingml/2006/main">
            <a:off x="752475" y="5353050"/>
            <a:ext cx="7620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00">
                <a:solidFill>
                  <a:srgbClr val="203C2D"/>
                </a:solidFill>
                <a:latin typeface="Inter"/>
                <a:ea typeface="Inter"/>
                <a:cs typeface="Inter"/>
              </a:defRPr>
            </a:defPPr>
          </a:lstStyle>
          <a:p xmlns:a="http://schemas.openxmlformats.org/drawingml/2006/main">
            <a:pPr algn="l">
              <a:lnSpc>
                <a:spcPct val="113000"/>
              </a:lnSpc>
              <a:buNone/>
              <a:defRPr sz="1200">
                <a:solidFill>
                  <a:srgbClr val="203C2D"/>
                </a:solidFill>
                <a:latin typeface="Inter"/>
                <a:ea typeface="Inter"/>
                <a:cs typeface="Inter"/>
              </a:defRPr>
            </a:pPr>
            <a:r>
              <a:rPr sz="1200">
                <a:solidFill>
                  <a:srgbClr val="203C2D"/>
                </a:solidFill>
                <a:latin typeface="Inter"/>
                <a:ea typeface="Inter"/>
                <a:cs typeface="Inter"/>
              </a:rPr>
              <a:t>Product brief / October 2026</a:t>
            </a:r>
          </a:p>
        </p:txBody>
      </p:sp>
    </p:spTree>
    <p:extLst>
      <p:ext uri="{BB962C8B-B14F-4D97-AF65-F5344CB8AC3E}">
        <p14:creationId xmlns:p14="http://schemas.microsoft.com/office/powerpoint/2010/main" val="554219093"/>
      </p:ext>
    </p:extLst>
  </p:cSld>
</p:sld>
</file>

<file path=ppt/slides/slide2.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9C2317D7-7218-4AD7-BE4D-5472ED7D896A}"/>
              </a:ext>
            </a:extLst>
          </p:cNvPr>
          <p:cNvPicPr>
            <a:picLocks xmlns:a="http://schemas.openxmlformats.org/drawingml/2006/main" noChangeAspect="1"/>
          </p:cNvPicPr>
          <p:nvPr/>
        </p:nvPicPr>
        <p:blipFill>
          <a:blip xmlns:r="http://schemas.openxmlformats.org/officeDocument/2006/relationships" xmlns:a="http://schemas.openxmlformats.org/drawingml/2006/main" r:embed="Rb6909cc286e745b8"/>
          <a:stretch xmlns:a="http://schemas.openxmlformats.org/drawingml/2006/main"/>
        </p:blipFill>
        <p:spPr>
          <a:xfrm xmlns:a="http://schemas.openxmlformats.org/drawingml/2006/main">
            <a:off x="685800" y="422695"/>
            <a:ext cx="238125" cy="249985"/>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3E63F7FC-4BD5-443F-97AC-1BC1B29BD6A6}"/>
              </a:ext>
            </a:extLst>
          </p:cNvPr>
          <p:cNvSpPr>
            <a:spLocks xmlns:a="http://schemas.openxmlformats.org/drawingml/2006/main" noGrp="1"/>
          </p:cNvSpPr>
          <p:nvPr/>
        </p:nvSpPr>
        <p:spPr>
          <a:xfrm xmlns:a="http://schemas.openxmlformats.org/drawingml/2006/main">
            <a:off x="685800" y="6362700"/>
            <a:ext cx="2190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00">
                <a:solidFill>
                  <a:srgbClr val="65745F"/>
                </a:solidFill>
                <a:latin typeface="Inter"/>
                <a:ea typeface="Inter"/>
                <a:cs typeface="Inter"/>
              </a:defRPr>
            </a:defPPr>
          </a:lstStyle>
          <a:p xmlns:a="http://schemas.openxmlformats.org/drawingml/2006/main">
            <a:pPr algn="l">
              <a:lnSpc>
                <a:spcPct val="113000"/>
              </a:lnSpc>
              <a:buNone/>
              <a:defRPr sz="900">
                <a:solidFill>
                  <a:srgbClr val="65745F"/>
                </a:solidFill>
                <a:latin typeface="Inter"/>
                <a:ea typeface="Inter"/>
                <a:cs typeface="Inter"/>
              </a:defRPr>
            </a:pPr>
            <a:r>
              <a:rPr sz="900">
                <a:solidFill>
                  <a:srgbClr val="65745F"/>
                </a:solidFill>
                <a:latin typeface="Inter"/>
                <a:ea typeface="Inter"/>
                <a:cs typeface="Inter"/>
              </a:rPr>
              <a:t>UNDERGROVE</a:t>
            </a:r>
          </a:p>
        </p:txBody>
      </p:sp>
      <p:pic>
        <p:nvPicPr>
          <p:cNvPr id="3" name="">
            <a:extLst xmlns:a="http://schemas.openxmlformats.org/drawingml/2006/main">
              <a:ext uri="{FF2B5EF4-FFF2-40B4-BE49-F238E27FC236}">
                <a16:creationId xmlns:a16="http://schemas.microsoft.com/office/drawing/2014/main" id="{4FC61D76-BD11-4512-9786-2481755A4E52}"/>
              </a:ext>
            </a:extLst>
          </p:cNvPr>
          <p:cNvPicPr>
            <a:picLocks xmlns:a="http://schemas.openxmlformats.org/drawingml/2006/main" noChangeAspect="1"/>
          </p:cNvPicPr>
          <p:nvPr/>
        </p:nvPicPr>
        <p:blipFill>
          <a:blip xmlns:r="http://schemas.openxmlformats.org/officeDocument/2006/relationships" xmlns:a="http://schemas.openxmlformats.org/drawingml/2006/main" r:embed="R337a006f3b684fc5"/>
          <a:srcRect xmlns:a="http://schemas.openxmlformats.org/drawingml/2006/main" l="32130" t="0" r="32130" b="0"/>
          <a:stretch xmlns:a="http://schemas.openxmlformats.org/drawingml/2006/main">
            <a:fillRect l="0" t="0" r="0" b="0"/>
          </a:stretch>
        </p:blipFill>
        <p:spPr>
          <a:xfrm xmlns:a="http://schemas.openxmlformats.org/drawingml/2006/main">
            <a:off x="8515350" y="0"/>
            <a:ext cx="3676650" cy="6858000"/>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29E4ACB5-E9D0-41C2-B329-554D1C7D3E79}"/>
              </a:ext>
            </a:extLst>
          </p:cNvPr>
          <p:cNvSpPr>
            <a:spLocks xmlns:a="http://schemas.openxmlformats.org/drawingml/2006/main" noGrp="1"/>
          </p:cNvSpPr>
          <p:nvPr/>
        </p:nvSpPr>
        <p:spPr>
          <a:xfrm xmlns:a="http://schemas.openxmlformats.org/drawingml/2006/main">
            <a:off x="11220450" y="6343650"/>
            <a:ext cx="285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F8FAF7"/>
                </a:solidFill>
                <a:latin typeface="Inter"/>
                <a:ea typeface="Inter"/>
                <a:cs typeface="Inter"/>
              </a:defRPr>
            </a:defPPr>
          </a:lstStyle>
          <a:p xmlns:a="http://schemas.openxmlformats.org/drawingml/2006/main">
            <a:pPr algn="r">
              <a:lnSpc>
                <a:spcPct val="113000"/>
              </a:lnSpc>
              <a:buNone/>
              <a:defRPr sz="1050">
                <a:solidFill>
                  <a:srgbClr val="F8FAF7"/>
                </a:solidFill>
                <a:latin typeface="Inter"/>
                <a:ea typeface="Inter"/>
                <a:cs typeface="Inter"/>
              </a:defRPr>
            </a:pPr>
            <a:r>
              <a:rPr sz="1050">
                <a:solidFill>
                  <a:srgbClr val="F8FAF7"/>
                </a:solidFill>
                <a:latin typeface="Inter"/>
                <a:ea typeface="Inter"/>
                <a:cs typeface="Inter"/>
              </a:rPr>
              <a:t>02</a:t>
            </a:r>
          </a:p>
        </p:txBody>
      </p:sp>
      <p:sp>
        <p:nvSpPr>
          <p:cNvPr id="5" name="text-4">
            <a:extLst xmlns:a="http://schemas.openxmlformats.org/drawingml/2006/main">
              <a:ext uri="{FF2B5EF4-FFF2-40B4-BE49-F238E27FC236}">
                <a16:creationId xmlns:a16="http://schemas.microsoft.com/office/drawing/2014/main" id="{55E54C28-41CB-42B8-A48A-C51C30FDB91D}"/>
              </a:ext>
            </a:extLst>
          </p:cNvPr>
          <p:cNvSpPr>
            <a:spLocks xmlns:a="http://schemas.openxmlformats.org/drawingml/2006/main" noGrp="1"/>
          </p:cNvSpPr>
          <p:nvPr/>
        </p:nvSpPr>
        <p:spPr>
          <a:xfrm xmlns:a="http://schemas.openxmlformats.org/drawingml/2006/main">
            <a:off x="685800" y="1123950"/>
            <a:ext cx="74295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675">
                <a:solidFill>
                  <a:srgbClr val="203C2D"/>
                </a:solidFill>
                <a:latin typeface="Inter"/>
                <a:ea typeface="Inter"/>
                <a:cs typeface="Inter"/>
              </a:defRPr>
            </a:defPPr>
          </a:lstStyle>
          <a:p xmlns:a="http://schemas.openxmlformats.org/drawingml/2006/main">
            <a:pPr algn="l">
              <a:lnSpc>
                <a:spcPct val="113000"/>
              </a:lnSpc>
              <a:buNone/>
              <a:defRPr sz="3675">
                <a:solidFill>
                  <a:srgbClr val="203C2D"/>
                </a:solidFill>
                <a:latin typeface="Inter"/>
                <a:ea typeface="Inter"/>
                <a:cs typeface="Inter"/>
              </a:defRPr>
            </a:pPr>
            <a:r>
              <a:rPr sz="3675">
                <a:solidFill>
                  <a:srgbClr val="203C2D"/>
                </a:solidFill>
                <a:latin typeface="Inter"/>
                <a:ea typeface="Inter"/>
                <a:cs typeface="Inter"/>
              </a:rPr>
              <a:t>The first audience</a:t>
            </a:r>
          </a:p>
        </p:txBody>
      </p:sp>
      <p:sp>
        <p:nvSpPr>
          <p:cNvPr id="6" name="text-5">
            <a:extLst xmlns:a="http://schemas.openxmlformats.org/drawingml/2006/main">
              <a:ext uri="{FF2B5EF4-FFF2-40B4-BE49-F238E27FC236}">
                <a16:creationId xmlns:a16="http://schemas.microsoft.com/office/drawing/2014/main" id="{79C56ABA-5717-4EFB-9B13-4183E85FCC34}"/>
              </a:ext>
            </a:extLst>
          </p:cNvPr>
          <p:cNvSpPr>
            <a:spLocks xmlns:a="http://schemas.openxmlformats.org/drawingml/2006/main" noGrp="1"/>
          </p:cNvSpPr>
          <p:nvPr/>
        </p:nvSpPr>
        <p:spPr>
          <a:xfrm xmlns:a="http://schemas.openxmlformats.org/drawingml/2006/main">
            <a:off x="685800" y="2247900"/>
            <a:ext cx="704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225">
                <a:solidFill>
                  <a:srgbClr val="203C2D"/>
                </a:solidFill>
                <a:latin typeface="Inter"/>
                <a:ea typeface="Inter"/>
                <a:cs typeface="Inter"/>
              </a:defRPr>
            </a:defPPr>
          </a:lstStyle>
          <a:p xmlns:a="http://schemas.openxmlformats.org/drawingml/2006/main">
            <a:pPr algn="l">
              <a:lnSpc>
                <a:spcPct val="113000"/>
              </a:lnSpc>
              <a:buNone/>
              <a:defRPr sz="3225">
                <a:solidFill>
                  <a:srgbClr val="203C2D"/>
                </a:solidFill>
                <a:latin typeface="Inter"/>
                <a:ea typeface="Inter"/>
                <a:cs typeface="Inter"/>
              </a:defRPr>
            </a:pPr>
            <a:r>
              <a:rPr sz="3225">
                <a:solidFill>
                  <a:srgbClr val="203C2D"/>
                </a:solidFill>
                <a:latin typeface="Inter"/>
                <a:ea typeface="Inter"/>
                <a:cs typeface="Inter"/>
              </a:rPr>
              <a:t>Independent builders</a:t>
            </a:r>
          </a:p>
          <a:p xmlns:a="http://schemas.openxmlformats.org/drawingml/2006/main">
            <a:pPr algn="l">
              <a:lnSpc>
                <a:spcPct val="113000"/>
              </a:lnSpc>
              <a:buNone/>
              <a:defRPr sz="3225">
                <a:solidFill>
                  <a:srgbClr val="203C2D"/>
                </a:solidFill>
                <a:latin typeface="Inter"/>
                <a:ea typeface="Inter"/>
                <a:cs typeface="Inter"/>
              </a:defRPr>
            </a:pPr>
            <a:r>
              <a:rPr sz="3225">
                <a:solidFill>
                  <a:srgbClr val="203C2D"/>
                </a:solidFill>
                <a:latin typeface="Inter"/>
                <a:ea typeface="Inter"/>
                <a:cs typeface="Inter"/>
              </a:rPr>
              <a:t>and researchers</a:t>
            </a:r>
          </a:p>
        </p:txBody>
      </p:sp>
      <p:sp>
        <p:nvSpPr>
          <p:cNvPr id="7" name="text-6">
            <a:extLst xmlns:a="http://schemas.openxmlformats.org/drawingml/2006/main">
              <a:ext uri="{FF2B5EF4-FFF2-40B4-BE49-F238E27FC236}">
                <a16:creationId xmlns:a16="http://schemas.microsoft.com/office/drawing/2014/main" id="{821B9C7B-A544-413A-A232-9C2B98438AF8}"/>
              </a:ext>
            </a:extLst>
          </p:cNvPr>
          <p:cNvSpPr>
            <a:spLocks xmlns:a="http://schemas.openxmlformats.org/drawingml/2006/main" noGrp="1"/>
          </p:cNvSpPr>
          <p:nvPr/>
        </p:nvSpPr>
        <p:spPr>
          <a:xfrm xmlns:a="http://schemas.openxmlformats.org/drawingml/2006/main">
            <a:off x="714375" y="3581400"/>
            <a:ext cx="7000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a:solidFill>
                  <a:srgbClr val="65745F"/>
                </a:solidFill>
                <a:latin typeface="Inter"/>
                <a:ea typeface="Inter"/>
                <a:cs typeface="Inter"/>
              </a:defRPr>
            </a:defPPr>
          </a:lstStyle>
          <a:p xmlns:a="http://schemas.openxmlformats.org/drawingml/2006/main">
            <a:pPr algn="l">
              <a:lnSpc>
                <a:spcPct val="113000"/>
              </a:lnSpc>
              <a:buNone/>
              <a:defRPr sz="1875">
                <a:solidFill>
                  <a:srgbClr val="65745F"/>
                </a:solidFill>
                <a:latin typeface="Inter"/>
                <a:ea typeface="Inter"/>
                <a:cs typeface="Inter"/>
              </a:defRPr>
            </a:pPr>
            <a:r>
              <a:rPr sz="1875">
                <a:solidFill>
                  <a:srgbClr val="65745F"/>
                </a:solidFill>
                <a:latin typeface="Inter"/>
                <a:ea typeface="Inter"/>
                <a:cs typeface="Inter"/>
              </a:rPr>
              <a:t>People who use AI for ongoing work and want</a:t>
            </a:r>
          </a:p>
          <a:p xmlns:a="http://schemas.openxmlformats.org/drawingml/2006/main">
            <a:pPr algn="l">
              <a:lnSpc>
                <a:spcPct val="113000"/>
              </a:lnSpc>
              <a:buNone/>
              <a:defRPr sz="1875">
                <a:solidFill>
                  <a:srgbClr val="65745F"/>
                </a:solidFill>
                <a:latin typeface="Inter"/>
                <a:ea typeface="Inter"/>
                <a:cs typeface="Inter"/>
              </a:defRPr>
            </a:pPr>
            <a:r>
              <a:rPr sz="1875">
                <a:solidFill>
                  <a:srgbClr val="65745F"/>
                </a:solidFill>
                <a:latin typeface="Inter"/>
                <a:ea typeface="Inter"/>
                <a:cs typeface="Inter"/>
              </a:rPr>
              <a:t>to control the context they share.</a:t>
            </a:r>
          </a:p>
        </p:txBody>
      </p:sp>
      <p:sp>
        <p:nvSpPr>
          <p:cNvPr id="8" name="diagram-node">
            <a:extLst xmlns:a="http://schemas.openxmlformats.org/drawingml/2006/main">
              <a:ext uri="{FF2B5EF4-FFF2-40B4-BE49-F238E27FC236}">
                <a16:creationId xmlns:a16="http://schemas.microsoft.com/office/drawing/2014/main" id="{3152F4A5-AEC8-41D1-B19E-1FAFFC0128BF}"/>
              </a:ext>
            </a:extLst>
          </p:cNvPr>
          <p:cNvSpPr>
            <a:spLocks xmlns:a="http://schemas.openxmlformats.org/drawingml/2006/main" noGrp="1"/>
          </p:cNvSpPr>
          <p:nvPr/>
        </p:nvSpPr>
        <p:spPr>
          <a:xfrm xmlns:a="http://schemas.openxmlformats.org/drawingml/2006/main">
            <a:off x="714375" y="4610100"/>
            <a:ext cx="6381750"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0DB753BB-8716-4ED5-BC86-9F326FE6EB3A}"/>
              </a:ext>
            </a:extLst>
          </p:cNvPr>
          <p:cNvSpPr>
            <a:spLocks xmlns:a="http://schemas.openxmlformats.org/drawingml/2006/main" noGrp="1"/>
          </p:cNvSpPr>
          <p:nvPr/>
        </p:nvSpPr>
        <p:spPr>
          <a:xfrm xmlns:a="http://schemas.openxmlformats.org/drawingml/2006/main">
            <a:off x="714375" y="4857750"/>
            <a:ext cx="619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75">
                <a:solidFill>
                  <a:srgbClr val="2F5E46"/>
                </a:solidFill>
                <a:latin typeface="Inter"/>
                <a:ea typeface="Inter"/>
                <a:cs typeface="Inter"/>
              </a:defRPr>
            </a:defPPr>
          </a:lstStyle>
          <a:p xmlns:a="http://schemas.openxmlformats.org/drawingml/2006/main">
            <a:pPr algn="l">
              <a:lnSpc>
                <a:spcPct val="113000"/>
              </a:lnSpc>
              <a:buNone/>
              <a:defRPr sz="975">
                <a:solidFill>
                  <a:srgbClr val="2F5E46"/>
                </a:solidFill>
                <a:latin typeface="Inter"/>
                <a:ea typeface="Inter"/>
                <a:cs typeface="Inter"/>
              </a:defRPr>
            </a:pPr>
            <a:r>
              <a:rPr sz="975">
                <a:solidFill>
                  <a:srgbClr val="2F5E46"/>
                </a:solidFill>
                <a:latin typeface="Inter"/>
                <a:ea typeface="Inter"/>
                <a:cs typeface="Inter"/>
              </a:rPr>
              <a:t>STARTING HYPOTHESIS</a:t>
            </a:r>
          </a:p>
        </p:txBody>
      </p:sp>
      <p:sp>
        <p:nvSpPr>
          <p:cNvPr id="10" name="text-9">
            <a:extLst xmlns:a="http://schemas.openxmlformats.org/drawingml/2006/main">
              <a:ext uri="{FF2B5EF4-FFF2-40B4-BE49-F238E27FC236}">
                <a16:creationId xmlns:a16="http://schemas.microsoft.com/office/drawing/2014/main" id="{8A5E5885-6257-4598-9810-C707C811031F}"/>
              </a:ext>
            </a:extLst>
          </p:cNvPr>
          <p:cNvSpPr>
            <a:spLocks xmlns:a="http://schemas.openxmlformats.org/drawingml/2006/main" noGrp="1"/>
          </p:cNvSpPr>
          <p:nvPr/>
        </p:nvSpPr>
        <p:spPr>
          <a:xfrm xmlns:a="http://schemas.openxmlformats.org/drawingml/2006/main">
            <a:off x="714375" y="5257800"/>
            <a:ext cx="695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a:solidFill>
                  <a:srgbClr val="203C2D"/>
                </a:solidFill>
                <a:latin typeface="Inter"/>
                <a:ea typeface="Inter"/>
                <a:cs typeface="Inter"/>
              </a:defRPr>
            </a:defPPr>
          </a:lstStyle>
          <a:p xmlns:a="http://schemas.openxmlformats.org/drawingml/2006/main">
            <a:pPr algn="l">
              <a:lnSpc>
                <a:spcPct val="113000"/>
              </a:lnSpc>
              <a:buNone/>
              <a:defRPr sz="1800">
                <a:solidFill>
                  <a:srgbClr val="203C2D"/>
                </a:solidFill>
                <a:latin typeface="Inter"/>
                <a:ea typeface="Inter"/>
                <a:cs typeface="Inter"/>
              </a:defRPr>
            </a:pPr>
            <a:r>
              <a:rPr sz="1800">
                <a:solidFill>
                  <a:srgbClr val="203C2D"/>
                </a:solidFill>
                <a:latin typeface="Inter"/>
                <a:ea typeface="Inter"/>
                <a:cs typeface="Inter"/>
              </a:rPr>
              <a:t>A useful workspace should help them finish the task</a:t>
            </a:r>
          </a:p>
          <a:p xmlns:a="http://schemas.openxmlformats.org/drawingml/2006/main">
            <a:pPr algn="l">
              <a:lnSpc>
                <a:spcPct val="113000"/>
              </a:lnSpc>
              <a:buNone/>
              <a:defRPr sz="1800">
                <a:solidFill>
                  <a:srgbClr val="203C2D"/>
                </a:solidFill>
                <a:latin typeface="Inter"/>
                <a:ea typeface="Inter"/>
                <a:cs typeface="Inter"/>
              </a:defRPr>
            </a:pPr>
            <a:r>
              <a:rPr sz="1800">
                <a:solidFill>
                  <a:srgbClr val="203C2D"/>
                </a:solidFill>
                <a:latin typeface="Inter"/>
                <a:ea typeface="Inter"/>
                <a:cs typeface="Inter"/>
              </a:rPr>
              <a:t>and understand where their information goes.</a:t>
            </a:r>
          </a:p>
        </p:txBody>
      </p:sp>
    </p:spTree>
    <p:extLst>
      <p:ext uri="{BB962C8B-B14F-4D97-AF65-F5344CB8AC3E}">
        <p14:creationId xmlns:p14="http://schemas.microsoft.com/office/powerpoint/2010/main" val="890076817"/>
      </p:ext>
    </p:extLst>
  </p:cSld>
</p:sld>
</file>

<file path=ppt/slides/slide3.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73DFF836-EC6A-480B-A844-4D8FC66CE5E2}"/>
              </a:ext>
            </a:extLst>
          </p:cNvPr>
          <p:cNvPicPr>
            <a:picLocks xmlns:a="http://schemas.openxmlformats.org/drawingml/2006/main" noChangeAspect="1"/>
          </p:cNvPicPr>
          <p:nvPr/>
        </p:nvPicPr>
        <p:blipFill>
          <a:blip xmlns:r="http://schemas.openxmlformats.org/officeDocument/2006/relationships" xmlns:a="http://schemas.openxmlformats.org/drawingml/2006/main" r:embed="Rf531e6a192134ec0"/>
          <a:stretch xmlns:a="http://schemas.openxmlformats.org/drawingml/2006/main"/>
        </p:blipFill>
        <p:spPr>
          <a:xfrm xmlns:a="http://schemas.openxmlformats.org/drawingml/2006/main">
            <a:off x="685800" y="422695"/>
            <a:ext cx="238125" cy="249985"/>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847052B3-BBF7-47DB-9F95-1509B14B5718}"/>
              </a:ext>
            </a:extLst>
          </p:cNvPr>
          <p:cNvSpPr>
            <a:spLocks xmlns:a="http://schemas.openxmlformats.org/drawingml/2006/main" noGrp="1"/>
          </p:cNvSpPr>
          <p:nvPr/>
        </p:nvSpPr>
        <p:spPr>
          <a:xfrm xmlns:a="http://schemas.openxmlformats.org/drawingml/2006/main">
            <a:off x="685800" y="6362700"/>
            <a:ext cx="2190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00">
                <a:solidFill>
                  <a:srgbClr val="65745F"/>
                </a:solidFill>
                <a:latin typeface="Inter"/>
                <a:ea typeface="Inter"/>
                <a:cs typeface="Inter"/>
              </a:defRPr>
            </a:defPPr>
          </a:lstStyle>
          <a:p xmlns:a="http://schemas.openxmlformats.org/drawingml/2006/main">
            <a:pPr algn="l">
              <a:lnSpc>
                <a:spcPct val="113000"/>
              </a:lnSpc>
              <a:buNone/>
              <a:defRPr sz="900">
                <a:solidFill>
                  <a:srgbClr val="65745F"/>
                </a:solidFill>
                <a:latin typeface="Inter"/>
                <a:ea typeface="Inter"/>
                <a:cs typeface="Inter"/>
              </a:defRPr>
            </a:pPr>
            <a:r>
              <a:rPr sz="900">
                <a:solidFill>
                  <a:srgbClr val="65745F"/>
                </a:solidFill>
                <a:latin typeface="Inter"/>
                <a:ea typeface="Inter"/>
                <a:cs typeface="Inter"/>
              </a:rPr>
              <a:t>UNDERGROVE</a:t>
            </a:r>
          </a:p>
        </p:txBody>
      </p:sp>
      <p:sp>
        <p:nvSpPr>
          <p:cNvPr id="3" name="text-2">
            <a:extLst xmlns:a="http://schemas.openxmlformats.org/drawingml/2006/main">
              <a:ext uri="{FF2B5EF4-FFF2-40B4-BE49-F238E27FC236}">
                <a16:creationId xmlns:a16="http://schemas.microsoft.com/office/drawing/2014/main" id="{8232DA1C-927F-4894-BAA1-C9EA041D1C03}"/>
              </a:ext>
            </a:extLst>
          </p:cNvPr>
          <p:cNvSpPr>
            <a:spLocks xmlns:a="http://schemas.openxmlformats.org/drawingml/2006/main" noGrp="1"/>
          </p:cNvSpPr>
          <p:nvPr/>
        </p:nvSpPr>
        <p:spPr>
          <a:xfrm xmlns:a="http://schemas.openxmlformats.org/drawingml/2006/main">
            <a:off x="11220450" y="6343650"/>
            <a:ext cx="285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65745F"/>
                </a:solidFill>
                <a:latin typeface="Inter"/>
                <a:ea typeface="Inter"/>
                <a:cs typeface="Inter"/>
              </a:defRPr>
            </a:defPPr>
          </a:lstStyle>
          <a:p xmlns:a="http://schemas.openxmlformats.org/drawingml/2006/main">
            <a:pPr algn="r">
              <a:lnSpc>
                <a:spcPct val="113000"/>
              </a:lnSpc>
              <a:buNone/>
              <a:defRPr sz="1050">
                <a:solidFill>
                  <a:srgbClr val="65745F"/>
                </a:solidFill>
                <a:latin typeface="Inter"/>
                <a:ea typeface="Inter"/>
                <a:cs typeface="Inter"/>
              </a:defRPr>
            </a:pPr>
            <a:r>
              <a:rPr sz="1050">
                <a:solidFill>
                  <a:srgbClr val="65745F"/>
                </a:solidFill>
                <a:latin typeface="Inter"/>
                <a:ea typeface="Inter"/>
                <a:cs typeface="Inter"/>
              </a:rPr>
              <a:t>03</a:t>
            </a:r>
          </a:p>
        </p:txBody>
      </p:sp>
      <p:sp>
        <p:nvSpPr>
          <p:cNvPr id="4" name="text-3">
            <a:extLst xmlns:a="http://schemas.openxmlformats.org/drawingml/2006/main">
              <a:ext uri="{FF2B5EF4-FFF2-40B4-BE49-F238E27FC236}">
                <a16:creationId xmlns:a16="http://schemas.microsoft.com/office/drawing/2014/main" id="{FCD0F9F9-3CB3-47BE-8E9A-64E3B9CD1D7A}"/>
              </a:ext>
            </a:extLst>
          </p:cNvPr>
          <p:cNvSpPr>
            <a:spLocks xmlns:a="http://schemas.openxmlformats.org/drawingml/2006/main" noGrp="1"/>
          </p:cNvSpPr>
          <p:nvPr/>
        </p:nvSpPr>
        <p:spPr>
          <a:xfrm xmlns:a="http://schemas.openxmlformats.org/drawingml/2006/main">
            <a:off x="685800" y="1104900"/>
            <a:ext cx="1085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600">
                <a:solidFill>
                  <a:srgbClr val="203C2D"/>
                </a:solidFill>
                <a:latin typeface="Inter"/>
                <a:ea typeface="Inter"/>
                <a:cs typeface="Inter"/>
              </a:defRPr>
            </a:defPPr>
          </a:lstStyle>
          <a:p xmlns:a="http://schemas.openxmlformats.org/drawingml/2006/main">
            <a:pPr algn="l">
              <a:lnSpc>
                <a:spcPct val="113000"/>
              </a:lnSpc>
              <a:buNone/>
              <a:defRPr sz="3600">
                <a:solidFill>
                  <a:srgbClr val="203C2D"/>
                </a:solidFill>
                <a:latin typeface="Inter"/>
                <a:ea typeface="Inter"/>
                <a:cs typeface="Inter"/>
              </a:defRPr>
            </a:pPr>
            <a:r>
              <a:rPr sz="3600">
                <a:solidFill>
                  <a:srgbClr val="203C2D"/>
                </a:solidFill>
                <a:latin typeface="Inter"/>
                <a:ea typeface="Inter"/>
                <a:cs typeface="Inter"/>
              </a:rPr>
              <a:t>A workspace for sustained work</a:t>
            </a:r>
          </a:p>
        </p:txBody>
      </p:sp>
      <p:pic>
        <p:nvPicPr>
          <p:cNvPr id="5" name="">
            <a:extLst xmlns:a="http://schemas.openxmlformats.org/drawingml/2006/main">
              <a:ext uri="{FF2B5EF4-FFF2-40B4-BE49-F238E27FC236}">
                <a16:creationId xmlns:a16="http://schemas.microsoft.com/office/drawing/2014/main" id="{747708D4-2E89-4F19-8AAD-F07761108FDA}"/>
              </a:ext>
            </a:extLst>
          </p:cNvPr>
          <p:cNvPicPr>
            <a:picLocks xmlns:a="http://schemas.openxmlformats.org/drawingml/2006/main" noChangeAspect="1"/>
          </p:cNvPicPr>
          <p:nvPr/>
        </p:nvPicPr>
        <p:blipFill>
          <a:blip xmlns:r="http://schemas.openxmlformats.org/officeDocument/2006/relationships" xmlns:a="http://schemas.openxmlformats.org/drawingml/2006/main" r:embed="Rbf75cd5de2ea4bef"/>
          <a:stretch xmlns:a="http://schemas.openxmlformats.org/drawingml/2006/main"/>
        </p:blipFill>
        <p:spPr>
          <a:xfrm xmlns:a="http://schemas.openxmlformats.org/drawingml/2006/main">
            <a:off x="1651635" y="2143125"/>
            <a:ext cx="5212080" cy="3619500"/>
          </a:xfrm>
          <a:prstGeom xmlns:a="http://schemas.openxmlformats.org/drawingml/2006/main" prst="rect">
            <a:avLst/>
          </a:prstGeom>
        </p:spPr>
      </p:pic>
      <p:sp>
        <p:nvSpPr>
          <p:cNvPr id="6" name="text-5">
            <a:extLst xmlns:a="http://schemas.openxmlformats.org/drawingml/2006/main">
              <a:ext uri="{FF2B5EF4-FFF2-40B4-BE49-F238E27FC236}">
                <a16:creationId xmlns:a16="http://schemas.microsoft.com/office/drawing/2014/main" id="{F074FA28-1230-4F06-9128-6D791EEFB484}"/>
              </a:ext>
            </a:extLst>
          </p:cNvPr>
          <p:cNvSpPr>
            <a:spLocks xmlns:a="http://schemas.openxmlformats.org/drawingml/2006/main" noGrp="1"/>
          </p:cNvSpPr>
          <p:nvPr/>
        </p:nvSpPr>
        <p:spPr>
          <a:xfrm xmlns:a="http://schemas.openxmlformats.org/drawingml/2006/main">
            <a:off x="8324850" y="2295525"/>
            <a:ext cx="32099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a:solidFill>
                  <a:srgbClr val="203C2D"/>
                </a:solidFill>
                <a:latin typeface="Inter"/>
                <a:ea typeface="Inter"/>
                <a:cs typeface="Inter"/>
              </a:defRPr>
            </a:defPPr>
          </a:lstStyle>
          <a:p xmlns:a="http://schemas.openxmlformats.org/drawingml/2006/main">
            <a:pPr algn="l">
              <a:lnSpc>
                <a:spcPct val="113000"/>
              </a:lnSpc>
              <a:buNone/>
              <a:defRPr sz="2100">
                <a:solidFill>
                  <a:srgbClr val="203C2D"/>
                </a:solidFill>
                <a:latin typeface="Inter"/>
                <a:ea typeface="Inter"/>
                <a:cs typeface="Inter"/>
              </a:defRPr>
            </a:pPr>
            <a:r>
              <a:rPr sz="2100">
                <a:solidFill>
                  <a:srgbClr val="203C2D"/>
                </a:solidFill>
                <a:latin typeface="Inter"/>
                <a:ea typeface="Inter"/>
                <a:cs typeface="Inter"/>
              </a:rPr>
              <a:t>Conversation</a:t>
            </a:r>
          </a:p>
        </p:txBody>
      </p:sp>
      <p:sp>
        <p:nvSpPr>
          <p:cNvPr id="7" name="text-6">
            <a:extLst xmlns:a="http://schemas.openxmlformats.org/drawingml/2006/main">
              <a:ext uri="{FF2B5EF4-FFF2-40B4-BE49-F238E27FC236}">
                <a16:creationId xmlns:a16="http://schemas.microsoft.com/office/drawing/2014/main" id="{35A0A997-7853-481F-B002-57EE755255C5}"/>
              </a:ext>
            </a:extLst>
          </p:cNvPr>
          <p:cNvSpPr>
            <a:spLocks xmlns:a="http://schemas.openxmlformats.org/drawingml/2006/main" noGrp="1"/>
          </p:cNvSpPr>
          <p:nvPr/>
        </p:nvSpPr>
        <p:spPr>
          <a:xfrm xmlns:a="http://schemas.openxmlformats.org/drawingml/2006/main">
            <a:off x="8324850" y="2857500"/>
            <a:ext cx="32099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65745F"/>
                </a:solidFill>
                <a:latin typeface="Inter"/>
                <a:ea typeface="Inter"/>
                <a:cs typeface="Inter"/>
              </a:defRPr>
            </a:defPPr>
          </a:lstStyle>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Prompts, model selection</a:t>
            </a:r>
          </a:p>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and session history in</a:t>
            </a:r>
          </a:p>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one considered interface.</a:t>
            </a:r>
          </a:p>
        </p:txBody>
      </p:sp>
      <p:sp>
        <p:nvSpPr>
          <p:cNvPr id="8" name="diagram-node">
            <a:extLst xmlns:a="http://schemas.openxmlformats.org/drawingml/2006/main">
              <a:ext uri="{FF2B5EF4-FFF2-40B4-BE49-F238E27FC236}">
                <a16:creationId xmlns:a16="http://schemas.microsoft.com/office/drawing/2014/main" id="{12E8B6A4-9D31-403A-BD15-02C29C6A9ED7}"/>
              </a:ext>
            </a:extLst>
          </p:cNvPr>
          <p:cNvSpPr>
            <a:spLocks xmlns:a="http://schemas.openxmlformats.org/drawingml/2006/main" noGrp="1"/>
          </p:cNvSpPr>
          <p:nvPr/>
        </p:nvSpPr>
        <p:spPr>
          <a:xfrm xmlns:a="http://schemas.openxmlformats.org/drawingml/2006/main">
            <a:off x="8324850" y="4105275"/>
            <a:ext cx="3181350"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A3D8AFAF-DFC2-4E6A-A8F5-84D0952C22B7}"/>
              </a:ext>
            </a:extLst>
          </p:cNvPr>
          <p:cNvSpPr>
            <a:spLocks xmlns:a="http://schemas.openxmlformats.org/drawingml/2006/main" noGrp="1"/>
          </p:cNvSpPr>
          <p:nvPr/>
        </p:nvSpPr>
        <p:spPr>
          <a:xfrm xmlns:a="http://schemas.openxmlformats.org/drawingml/2006/main">
            <a:off x="8324850" y="4362450"/>
            <a:ext cx="32099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a:solidFill>
                  <a:srgbClr val="203C2D"/>
                </a:solidFill>
                <a:latin typeface="Inter"/>
                <a:ea typeface="Inter"/>
                <a:cs typeface="Inter"/>
              </a:defRPr>
            </a:defPPr>
          </a:lstStyle>
          <a:p xmlns:a="http://schemas.openxmlformats.org/drawingml/2006/main">
            <a:pPr algn="l">
              <a:lnSpc>
                <a:spcPct val="113000"/>
              </a:lnSpc>
              <a:buNone/>
              <a:defRPr sz="2100">
                <a:solidFill>
                  <a:srgbClr val="203C2D"/>
                </a:solidFill>
                <a:latin typeface="Inter"/>
                <a:ea typeface="Inter"/>
                <a:cs typeface="Inter"/>
              </a:defRPr>
            </a:pPr>
            <a:r>
              <a:rPr sz="2100">
                <a:solidFill>
                  <a:srgbClr val="203C2D"/>
                </a:solidFill>
                <a:latin typeface="Inter"/>
                <a:ea typeface="Inter"/>
                <a:cs typeface="Inter"/>
              </a:rPr>
              <a:t>Personal knowledge</a:t>
            </a:r>
          </a:p>
        </p:txBody>
      </p:sp>
      <p:sp>
        <p:nvSpPr>
          <p:cNvPr id="10" name="text-9">
            <a:extLst xmlns:a="http://schemas.openxmlformats.org/drawingml/2006/main">
              <a:ext uri="{FF2B5EF4-FFF2-40B4-BE49-F238E27FC236}">
                <a16:creationId xmlns:a16="http://schemas.microsoft.com/office/drawing/2014/main" id="{B245E8A6-439D-404E-9BB1-0326884719A8}"/>
              </a:ext>
            </a:extLst>
          </p:cNvPr>
          <p:cNvSpPr>
            <a:spLocks xmlns:a="http://schemas.openxmlformats.org/drawingml/2006/main" noGrp="1"/>
          </p:cNvSpPr>
          <p:nvPr/>
        </p:nvSpPr>
        <p:spPr>
          <a:xfrm xmlns:a="http://schemas.openxmlformats.org/drawingml/2006/main">
            <a:off x="8324850" y="4914900"/>
            <a:ext cx="32099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65745F"/>
                </a:solidFill>
                <a:latin typeface="Inter"/>
                <a:ea typeface="Inter"/>
                <a:cs typeface="Inter"/>
              </a:defRPr>
            </a:defPPr>
          </a:lstStyle>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Planned retrieval and</a:t>
            </a:r>
          </a:p>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optional memory, with</a:t>
            </a:r>
          </a:p>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export and deletion controls.</a:t>
            </a:r>
          </a:p>
        </p:txBody>
      </p:sp>
      <p:sp>
        <p:nvSpPr>
          <p:cNvPr id="11" name="text-10">
            <a:extLst xmlns:a="http://schemas.openxmlformats.org/drawingml/2006/main">
              <a:ext uri="{FF2B5EF4-FFF2-40B4-BE49-F238E27FC236}">
                <a16:creationId xmlns:a16="http://schemas.microsoft.com/office/drawing/2014/main" id="{21CB3F8D-7BE8-4F27-96B1-9F0314EBFB66}"/>
              </a:ext>
            </a:extLst>
          </p:cNvPr>
          <p:cNvSpPr>
            <a:spLocks xmlns:a="http://schemas.openxmlformats.org/drawingml/2006/main" noGrp="1"/>
          </p:cNvSpPr>
          <p:nvPr/>
        </p:nvSpPr>
        <p:spPr>
          <a:xfrm xmlns:a="http://schemas.openxmlformats.org/drawingml/2006/main">
            <a:off x="809625" y="5915025"/>
            <a:ext cx="6810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00">
                <a:solidFill>
                  <a:srgbClr val="65745F"/>
                </a:solidFill>
                <a:latin typeface="Inter"/>
                <a:ea typeface="Inter"/>
                <a:cs typeface="Inter"/>
              </a:defRPr>
            </a:defPPr>
          </a:lstStyle>
          <a:p xmlns:a="http://schemas.openxmlformats.org/drawingml/2006/main">
            <a:pPr algn="l">
              <a:lnSpc>
                <a:spcPct val="113000"/>
              </a:lnSpc>
              <a:buNone/>
              <a:defRPr sz="1200">
                <a:solidFill>
                  <a:srgbClr val="65745F"/>
                </a:solidFill>
                <a:latin typeface="Inter"/>
                <a:ea typeface="Inter"/>
                <a:cs typeface="Inter"/>
              </a:defRPr>
            </a:pPr>
            <a:r>
              <a:rPr sz="1200">
                <a:solidFill>
                  <a:srgbClr val="65745F"/>
                </a:solidFill>
                <a:latin typeface="Inter"/>
                <a:ea typeface="Inter"/>
                <a:cs typeface="Inter"/>
              </a:rPr>
              <a:t>Current interface preview. Responses are scripted.</a:t>
            </a:r>
          </a:p>
        </p:txBody>
      </p:sp>
    </p:spTree>
    <p:extLst>
      <p:ext uri="{BB962C8B-B14F-4D97-AF65-F5344CB8AC3E}">
        <p14:creationId xmlns:p14="http://schemas.microsoft.com/office/powerpoint/2010/main" val="900816962"/>
      </p:ext>
    </p:extLst>
  </p:cSld>
</p:sld>
</file>

<file path=ppt/slides/slide4.xml><?xml version="1.0" encoding="utf-8"?>
<p:sld xmlns:p="http://schemas.openxmlformats.org/presentationml/2006/main">
  <p:cSld>
    <p:bg>
      <p:bgPr>
        <a:solidFill xmlns:a="http://schemas.openxmlformats.org/drawingml/2006/main">
          <a:srgbClr val="2F5E46"/>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A3C8D46D-D043-4896-BD0A-DA0F48F54490}"/>
              </a:ext>
            </a:extLst>
          </p:cNvPr>
          <p:cNvPicPr>
            <a:picLocks xmlns:a="http://schemas.openxmlformats.org/drawingml/2006/main" noChangeAspect="1"/>
          </p:cNvPicPr>
          <p:nvPr/>
        </p:nvPicPr>
        <p:blipFill>
          <a:blip xmlns:r="http://schemas.openxmlformats.org/officeDocument/2006/relationships" xmlns:a="http://schemas.openxmlformats.org/drawingml/2006/main" r:embed="R1b72728a6d9e443b"/>
          <a:stretch xmlns:a="http://schemas.openxmlformats.org/drawingml/2006/main"/>
        </p:blipFill>
        <p:spPr>
          <a:xfrm xmlns:a="http://schemas.openxmlformats.org/drawingml/2006/main">
            <a:off x="685800" y="422695"/>
            <a:ext cx="238125" cy="249985"/>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8A921E6A-7C6C-4F15-885D-25FFABB6E621}"/>
              </a:ext>
            </a:extLst>
          </p:cNvPr>
          <p:cNvSpPr>
            <a:spLocks xmlns:a="http://schemas.openxmlformats.org/drawingml/2006/main" noGrp="1"/>
          </p:cNvSpPr>
          <p:nvPr/>
        </p:nvSpPr>
        <p:spPr>
          <a:xfrm xmlns:a="http://schemas.openxmlformats.org/drawingml/2006/main">
            <a:off x="685800" y="6362700"/>
            <a:ext cx="2190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00">
                <a:solidFill>
                  <a:srgbClr val="C8D4C7"/>
                </a:solidFill>
                <a:latin typeface="Inter"/>
                <a:ea typeface="Inter"/>
                <a:cs typeface="Inter"/>
              </a:defRPr>
            </a:defPPr>
          </a:lstStyle>
          <a:p xmlns:a="http://schemas.openxmlformats.org/drawingml/2006/main">
            <a:pPr algn="l">
              <a:lnSpc>
                <a:spcPct val="113000"/>
              </a:lnSpc>
              <a:buNone/>
              <a:defRPr sz="900">
                <a:solidFill>
                  <a:srgbClr val="C8D4C7"/>
                </a:solidFill>
                <a:latin typeface="Inter"/>
                <a:ea typeface="Inter"/>
                <a:cs typeface="Inter"/>
              </a:defRPr>
            </a:pPr>
            <a:r>
              <a:rPr sz="900">
                <a:solidFill>
                  <a:srgbClr val="C8D4C7"/>
                </a:solidFill>
                <a:latin typeface="Inter"/>
                <a:ea typeface="Inter"/>
                <a:cs typeface="Inter"/>
              </a:rPr>
              <a:t>UNDERGROVE</a:t>
            </a:r>
          </a:p>
        </p:txBody>
      </p:sp>
      <p:sp>
        <p:nvSpPr>
          <p:cNvPr id="3" name="text-2">
            <a:extLst xmlns:a="http://schemas.openxmlformats.org/drawingml/2006/main">
              <a:ext uri="{FF2B5EF4-FFF2-40B4-BE49-F238E27FC236}">
                <a16:creationId xmlns:a16="http://schemas.microsoft.com/office/drawing/2014/main" id="{88CCD5B6-258A-4043-AD4E-D2EC88F42214}"/>
              </a:ext>
            </a:extLst>
          </p:cNvPr>
          <p:cNvSpPr>
            <a:spLocks xmlns:a="http://schemas.openxmlformats.org/drawingml/2006/main" noGrp="1"/>
          </p:cNvSpPr>
          <p:nvPr/>
        </p:nvSpPr>
        <p:spPr>
          <a:xfrm xmlns:a="http://schemas.openxmlformats.org/drawingml/2006/main">
            <a:off x="11220450" y="6343650"/>
            <a:ext cx="285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C8D4C7"/>
                </a:solidFill>
                <a:latin typeface="Inter"/>
                <a:ea typeface="Inter"/>
                <a:cs typeface="Inter"/>
              </a:defRPr>
            </a:defPPr>
          </a:lstStyle>
          <a:p xmlns:a="http://schemas.openxmlformats.org/drawingml/2006/main">
            <a:pPr algn="r">
              <a:lnSpc>
                <a:spcPct val="113000"/>
              </a:lnSpc>
              <a:buNone/>
              <a:defRPr sz="1050">
                <a:solidFill>
                  <a:srgbClr val="C8D4C7"/>
                </a:solidFill>
                <a:latin typeface="Inter"/>
                <a:ea typeface="Inter"/>
                <a:cs typeface="Inter"/>
              </a:defRPr>
            </a:pPr>
            <a:r>
              <a:rPr sz="1050">
                <a:solidFill>
                  <a:srgbClr val="C8D4C7"/>
                </a:solidFill>
                <a:latin typeface="Inter"/>
                <a:ea typeface="Inter"/>
                <a:cs typeface="Inter"/>
              </a:rPr>
              <a:t>04</a:t>
            </a:r>
          </a:p>
        </p:txBody>
      </p:sp>
      <p:sp>
        <p:nvSpPr>
          <p:cNvPr id="4" name="text-3">
            <a:extLst xmlns:a="http://schemas.openxmlformats.org/drawingml/2006/main">
              <a:ext uri="{FF2B5EF4-FFF2-40B4-BE49-F238E27FC236}">
                <a16:creationId xmlns:a16="http://schemas.microsoft.com/office/drawing/2014/main" id="{0481AD25-6727-4AEB-BBE7-E6ECB4D18D15}"/>
              </a:ext>
            </a:extLst>
          </p:cNvPr>
          <p:cNvSpPr>
            <a:spLocks xmlns:a="http://schemas.openxmlformats.org/drawingml/2006/main" noGrp="1"/>
          </p:cNvSpPr>
          <p:nvPr/>
        </p:nvSpPr>
        <p:spPr>
          <a:xfrm xmlns:a="http://schemas.openxmlformats.org/drawingml/2006/main">
            <a:off x="685800" y="1114425"/>
            <a:ext cx="10572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825">
                <a:solidFill>
                  <a:srgbClr val="F8FAF7"/>
                </a:solidFill>
                <a:latin typeface="Inter"/>
                <a:ea typeface="Inter"/>
                <a:cs typeface="Inter"/>
              </a:defRPr>
            </a:defPPr>
          </a:lstStyle>
          <a:p xmlns:a="http://schemas.openxmlformats.org/drawingml/2006/main">
            <a:pPr algn="l">
              <a:lnSpc>
                <a:spcPct val="113000"/>
              </a:lnSpc>
              <a:buNone/>
              <a:defRPr sz="3825">
                <a:solidFill>
                  <a:srgbClr val="F8FAF7"/>
                </a:solidFill>
                <a:latin typeface="Inter"/>
                <a:ea typeface="Inter"/>
                <a:cs typeface="Inter"/>
              </a:defRPr>
            </a:pPr>
            <a:r>
              <a:rPr sz="3825">
                <a:solidFill>
                  <a:srgbClr val="F8FAF7"/>
                </a:solidFill>
                <a:latin typeface="Inter"/>
                <a:ea typeface="Inter"/>
                <a:cs typeface="Inter"/>
              </a:rPr>
              <a:t>What exists today</a:t>
            </a:r>
          </a:p>
        </p:txBody>
      </p:sp>
      <p:sp>
        <p:nvSpPr>
          <p:cNvPr id="5" name="text-4">
            <a:extLst xmlns:a="http://schemas.openxmlformats.org/drawingml/2006/main">
              <a:ext uri="{FF2B5EF4-FFF2-40B4-BE49-F238E27FC236}">
                <a16:creationId xmlns:a16="http://schemas.microsoft.com/office/drawing/2014/main" id="{1E8F1112-D50B-4668-83AE-17C17654ADF2}"/>
              </a:ext>
            </a:extLst>
          </p:cNvPr>
          <p:cNvSpPr>
            <a:spLocks xmlns:a="http://schemas.openxmlformats.org/drawingml/2006/main" noGrp="1"/>
          </p:cNvSpPr>
          <p:nvPr/>
        </p:nvSpPr>
        <p:spPr>
          <a:xfrm xmlns:a="http://schemas.openxmlformats.org/drawingml/2006/main">
            <a:off x="714375" y="2295525"/>
            <a:ext cx="452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a:solidFill>
                  <a:srgbClr val="F8FAF7"/>
                </a:solidFill>
                <a:latin typeface="Inter"/>
                <a:ea typeface="Inter"/>
                <a:cs typeface="Inter"/>
              </a:defRPr>
            </a:defPPr>
          </a:lstStyle>
          <a:p xmlns:a="http://schemas.openxmlformats.org/drawingml/2006/main">
            <a:pPr algn="l">
              <a:lnSpc>
                <a:spcPct val="113000"/>
              </a:lnSpc>
              <a:buNone/>
              <a:defRPr sz="2475">
                <a:solidFill>
                  <a:srgbClr val="F8FAF7"/>
                </a:solidFill>
                <a:latin typeface="Inter"/>
                <a:ea typeface="Inter"/>
                <a:cs typeface="Inter"/>
              </a:defRPr>
            </a:pPr>
            <a:r>
              <a:rPr sz="2475">
                <a:solidFill>
                  <a:srgbClr val="F8FAF7"/>
                </a:solidFill>
                <a:latin typeface="Inter"/>
                <a:ea typeface="Inter"/>
                <a:cs typeface="Inter"/>
              </a:rPr>
              <a:t>Built</a:t>
            </a:r>
          </a:p>
        </p:txBody>
      </p:sp>
      <p:sp>
        <p:nvSpPr>
          <p:cNvPr id="6" name="text-5">
            <a:extLst xmlns:a="http://schemas.openxmlformats.org/drawingml/2006/main">
              <a:ext uri="{FF2B5EF4-FFF2-40B4-BE49-F238E27FC236}">
                <a16:creationId xmlns:a16="http://schemas.microsoft.com/office/drawing/2014/main" id="{52B3B0F5-0A79-4EB3-925D-D7A1D262EA82}"/>
              </a:ext>
            </a:extLst>
          </p:cNvPr>
          <p:cNvSpPr>
            <a:spLocks xmlns:a="http://schemas.openxmlformats.org/drawingml/2006/main" noGrp="1"/>
          </p:cNvSpPr>
          <p:nvPr/>
        </p:nvSpPr>
        <p:spPr>
          <a:xfrm xmlns:a="http://schemas.openxmlformats.org/drawingml/2006/main">
            <a:off x="6486525" y="2295525"/>
            <a:ext cx="4857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a:solidFill>
                  <a:srgbClr val="F8FAF7"/>
                </a:solidFill>
                <a:latin typeface="Inter"/>
                <a:ea typeface="Inter"/>
                <a:cs typeface="Inter"/>
              </a:defRPr>
            </a:defPPr>
          </a:lstStyle>
          <a:p xmlns:a="http://schemas.openxmlformats.org/drawingml/2006/main">
            <a:pPr algn="l">
              <a:lnSpc>
                <a:spcPct val="113000"/>
              </a:lnSpc>
              <a:buNone/>
              <a:defRPr sz="2475">
                <a:solidFill>
                  <a:srgbClr val="F8FAF7"/>
                </a:solidFill>
                <a:latin typeface="Inter"/>
                <a:ea typeface="Inter"/>
                <a:cs typeface="Inter"/>
              </a:defRPr>
            </a:pPr>
            <a:r>
              <a:rPr sz="2475">
                <a:solidFill>
                  <a:srgbClr val="F8FAF7"/>
                </a:solidFill>
                <a:latin typeface="Inter"/>
                <a:ea typeface="Inter"/>
                <a:cs typeface="Inter"/>
              </a:rPr>
              <a:t>Next to prove</a:t>
            </a:r>
          </a:p>
        </p:txBody>
      </p:sp>
      <p:sp>
        <p:nvSpPr>
          <p:cNvPr id="7" name="diagram-node">
            <a:extLst xmlns:a="http://schemas.openxmlformats.org/drawingml/2006/main">
              <a:ext uri="{FF2B5EF4-FFF2-40B4-BE49-F238E27FC236}">
                <a16:creationId xmlns:a16="http://schemas.microsoft.com/office/drawing/2014/main" id="{835B2C2C-8C06-42CD-8AFD-0F13E72DE9C3}"/>
              </a:ext>
            </a:extLst>
          </p:cNvPr>
          <p:cNvSpPr>
            <a:spLocks xmlns:a="http://schemas.openxmlformats.org/drawingml/2006/main" noGrp="1"/>
          </p:cNvSpPr>
          <p:nvPr/>
        </p:nvSpPr>
        <p:spPr>
          <a:xfrm xmlns:a="http://schemas.openxmlformats.org/drawingml/2006/main">
            <a:off x="714375" y="2933700"/>
            <a:ext cx="4810125" cy="9525"/>
          </a:xfrm>
          <a:prstGeom xmlns:a="http://schemas.openxmlformats.org/drawingml/2006/main" prst="rect">
            <a:avLst/>
          </a:prstGeom>
          <a:solidFill xmlns:a="http://schemas.openxmlformats.org/drawingml/2006/main">
            <a:srgbClr val="72927B"/>
          </a:solidFill>
          <a:ln xmlns:a="http://schemas.openxmlformats.org/drawingml/2006/main" w="0">
            <a:noFill/>
            <a:prstDash val="solid"/>
          </a:ln>
        </p:spPr>
      </p:sp>
      <p:sp>
        <p:nvSpPr>
          <p:cNvPr id="8" name="diagram-node">
            <a:extLst xmlns:a="http://schemas.openxmlformats.org/drawingml/2006/main">
              <a:ext uri="{FF2B5EF4-FFF2-40B4-BE49-F238E27FC236}">
                <a16:creationId xmlns:a16="http://schemas.microsoft.com/office/drawing/2014/main" id="{D6AB58D6-300F-41EE-9318-29953BC03B48}"/>
              </a:ext>
            </a:extLst>
          </p:cNvPr>
          <p:cNvSpPr>
            <a:spLocks xmlns:a="http://schemas.openxmlformats.org/drawingml/2006/main" noGrp="1"/>
          </p:cNvSpPr>
          <p:nvPr/>
        </p:nvSpPr>
        <p:spPr>
          <a:xfrm xmlns:a="http://schemas.openxmlformats.org/drawingml/2006/main">
            <a:off x="6486525" y="2933700"/>
            <a:ext cx="4810125" cy="9525"/>
          </a:xfrm>
          <a:prstGeom xmlns:a="http://schemas.openxmlformats.org/drawingml/2006/main" prst="rect">
            <a:avLst/>
          </a:prstGeom>
          <a:solidFill xmlns:a="http://schemas.openxmlformats.org/drawingml/2006/main">
            <a:srgbClr val="72927B"/>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F1ECFE22-B428-4B3A-B4CD-5C5A25B04843}"/>
              </a:ext>
            </a:extLst>
          </p:cNvPr>
          <p:cNvSpPr>
            <a:spLocks xmlns:a="http://schemas.openxmlformats.org/drawingml/2006/main" noGrp="1"/>
          </p:cNvSpPr>
          <p:nvPr/>
        </p:nvSpPr>
        <p:spPr>
          <a:xfrm xmlns:a="http://schemas.openxmlformats.org/drawingml/2006/main">
            <a:off x="714375" y="3209925"/>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Brand system and cinematic website</a:t>
            </a:r>
          </a:p>
        </p:txBody>
      </p:sp>
      <p:sp>
        <p:nvSpPr>
          <p:cNvPr id="10" name="text-9">
            <a:extLst xmlns:a="http://schemas.openxmlformats.org/drawingml/2006/main">
              <a:ext uri="{FF2B5EF4-FFF2-40B4-BE49-F238E27FC236}">
                <a16:creationId xmlns:a16="http://schemas.microsoft.com/office/drawing/2014/main" id="{FF60A870-742E-4474-A30E-C28383702048}"/>
              </a:ext>
            </a:extLst>
          </p:cNvPr>
          <p:cNvSpPr>
            <a:spLocks xmlns:a="http://schemas.openxmlformats.org/drawingml/2006/main" noGrp="1"/>
          </p:cNvSpPr>
          <p:nvPr/>
        </p:nvSpPr>
        <p:spPr>
          <a:xfrm xmlns:a="http://schemas.openxmlformats.org/drawingml/2006/main">
            <a:off x="714375" y="3790950"/>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Responsive workspace</a:t>
            </a:r>
          </a:p>
        </p:txBody>
      </p:sp>
      <p:sp>
        <p:nvSpPr>
          <p:cNvPr id="11" name="text-10">
            <a:extLst xmlns:a="http://schemas.openxmlformats.org/drawingml/2006/main">
              <a:ext uri="{FF2B5EF4-FFF2-40B4-BE49-F238E27FC236}">
                <a16:creationId xmlns:a16="http://schemas.microsoft.com/office/drawing/2014/main" id="{0C980A4F-0C88-4E6A-A647-E1D3B7675B5B}"/>
              </a:ext>
            </a:extLst>
          </p:cNvPr>
          <p:cNvSpPr>
            <a:spLocks xmlns:a="http://schemas.openxmlformats.org/drawingml/2006/main" noGrp="1"/>
          </p:cNvSpPr>
          <p:nvPr/>
        </p:nvSpPr>
        <p:spPr>
          <a:xfrm xmlns:a="http://schemas.openxmlformats.org/drawingml/2006/main">
            <a:off x="714375" y="4371975"/>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Scripted conversations in tab memory</a:t>
            </a:r>
          </a:p>
        </p:txBody>
      </p:sp>
      <p:sp>
        <p:nvSpPr>
          <p:cNvPr id="12" name="text-11">
            <a:extLst xmlns:a="http://schemas.openxmlformats.org/drawingml/2006/main">
              <a:ext uri="{FF2B5EF4-FFF2-40B4-BE49-F238E27FC236}">
                <a16:creationId xmlns:a16="http://schemas.microsoft.com/office/drawing/2014/main" id="{957DDD14-F82F-4632-A7F2-32C4A8859AD1}"/>
              </a:ext>
            </a:extLst>
          </p:cNvPr>
          <p:cNvSpPr>
            <a:spLocks xmlns:a="http://schemas.openxmlformats.org/drawingml/2006/main" noGrp="1"/>
          </p:cNvSpPr>
          <p:nvPr/>
        </p:nvSpPr>
        <p:spPr>
          <a:xfrm xmlns:a="http://schemas.openxmlformats.org/drawingml/2006/main">
            <a:off x="714375" y="4953000"/>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File names, sizes and types only</a:t>
            </a:r>
          </a:p>
        </p:txBody>
      </p:sp>
      <p:sp>
        <p:nvSpPr>
          <p:cNvPr id="13" name="text-12">
            <a:extLst xmlns:a="http://schemas.openxmlformats.org/drawingml/2006/main">
              <a:ext uri="{FF2B5EF4-FFF2-40B4-BE49-F238E27FC236}">
                <a16:creationId xmlns:a16="http://schemas.microsoft.com/office/drawing/2014/main" id="{E707CB56-E45F-4F66-BDC3-CE7BE66B3169}"/>
              </a:ext>
            </a:extLst>
          </p:cNvPr>
          <p:cNvSpPr>
            <a:spLocks xmlns:a="http://schemas.openxmlformats.org/drawingml/2006/main" noGrp="1"/>
          </p:cNvSpPr>
          <p:nvPr/>
        </p:nvSpPr>
        <p:spPr>
          <a:xfrm xmlns:a="http://schemas.openxmlformats.org/drawingml/2006/main">
            <a:off x="6486525" y="3209925"/>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Live inference and authentication</a:t>
            </a:r>
          </a:p>
        </p:txBody>
      </p:sp>
      <p:sp>
        <p:nvSpPr>
          <p:cNvPr id="14" name="text-13">
            <a:extLst xmlns:a="http://schemas.openxmlformats.org/drawingml/2006/main">
              <a:ext uri="{FF2B5EF4-FFF2-40B4-BE49-F238E27FC236}">
                <a16:creationId xmlns:a16="http://schemas.microsoft.com/office/drawing/2014/main" id="{FC17CFC8-A45C-48DD-A939-732CB09ED674}"/>
              </a:ext>
            </a:extLst>
          </p:cNvPr>
          <p:cNvSpPr>
            <a:spLocks xmlns:a="http://schemas.openxmlformats.org/drawingml/2006/main" noGrp="1"/>
          </p:cNvSpPr>
          <p:nvPr/>
        </p:nvSpPr>
        <p:spPr>
          <a:xfrm xmlns:a="http://schemas.openxmlformats.org/drawingml/2006/main">
            <a:off x="6486525" y="3790950"/>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Storage, retrieval and deletion</a:t>
            </a:r>
          </a:p>
        </p:txBody>
      </p:sp>
      <p:sp>
        <p:nvSpPr>
          <p:cNvPr id="15" name="text-14">
            <a:extLst xmlns:a="http://schemas.openxmlformats.org/drawingml/2006/main">
              <a:ext uri="{FF2B5EF4-FFF2-40B4-BE49-F238E27FC236}">
                <a16:creationId xmlns:a16="http://schemas.microsoft.com/office/drawing/2014/main" id="{A0D06726-710A-4FB7-8066-C40A0ED8BE0A}"/>
              </a:ext>
            </a:extLst>
          </p:cNvPr>
          <p:cNvSpPr>
            <a:spLocks xmlns:a="http://schemas.openxmlformats.org/drawingml/2006/main" noGrp="1"/>
          </p:cNvSpPr>
          <p:nvPr/>
        </p:nvSpPr>
        <p:spPr>
          <a:xfrm xmlns:a="http://schemas.openxmlformats.org/drawingml/2006/main">
            <a:off x="6486525" y="4371975"/>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Retention and access controls</a:t>
            </a:r>
          </a:p>
        </p:txBody>
      </p:sp>
      <p:sp>
        <p:nvSpPr>
          <p:cNvPr id="16" name="text-15">
            <a:extLst xmlns:a="http://schemas.openxmlformats.org/drawingml/2006/main">
              <a:ext uri="{FF2B5EF4-FFF2-40B4-BE49-F238E27FC236}">
                <a16:creationId xmlns:a16="http://schemas.microsoft.com/office/drawing/2014/main" id="{25CCB5A5-7D02-47FD-A9D3-E9548BE9E512}"/>
              </a:ext>
            </a:extLst>
          </p:cNvPr>
          <p:cNvSpPr>
            <a:spLocks xmlns:a="http://schemas.openxmlformats.org/drawingml/2006/main" noGrp="1"/>
          </p:cNvSpPr>
          <p:nvPr/>
        </p:nvSpPr>
        <p:spPr>
          <a:xfrm xmlns:a="http://schemas.openxmlformats.org/drawingml/2006/main">
            <a:off x="6486525" y="4953000"/>
            <a:ext cx="4953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F8FAF7"/>
                </a:solidFill>
                <a:latin typeface="Inter"/>
                <a:ea typeface="Inter"/>
                <a:cs typeface="Inter"/>
              </a:defRPr>
            </a:defPPr>
          </a:lstStyle>
          <a:p xmlns:a="http://schemas.openxmlformats.org/drawingml/2006/main">
            <a:pPr algn="l">
              <a:lnSpc>
                <a:spcPct val="113000"/>
              </a:lnSpc>
              <a:buNone/>
              <a:defRPr sz="1725">
                <a:solidFill>
                  <a:srgbClr val="F8FAF7"/>
                </a:solidFill>
                <a:latin typeface="Inter"/>
                <a:ea typeface="Inter"/>
                <a:cs typeface="Inter"/>
              </a:defRPr>
            </a:pPr>
            <a:r>
              <a:rPr sz="1725">
                <a:solidFill>
                  <a:srgbClr val="F8FAF7"/>
                </a:solidFill>
                <a:latin typeface="Inter"/>
                <a:ea typeface="Inter"/>
                <a:cs typeface="Inter"/>
              </a:rPr>
              <a:t>Costs, capacity and support</a:t>
            </a:r>
          </a:p>
        </p:txBody>
      </p:sp>
      <p:sp>
        <p:nvSpPr>
          <p:cNvPr id="17" name="text-16">
            <a:extLst xmlns:a="http://schemas.openxmlformats.org/drawingml/2006/main">
              <a:ext uri="{FF2B5EF4-FFF2-40B4-BE49-F238E27FC236}">
                <a16:creationId xmlns:a16="http://schemas.microsoft.com/office/drawing/2014/main" id="{5D8DB558-8423-4F88-92B3-082E3228B25C}"/>
              </a:ext>
            </a:extLst>
          </p:cNvPr>
          <p:cNvSpPr>
            <a:spLocks xmlns:a="http://schemas.openxmlformats.org/drawingml/2006/main" noGrp="1"/>
          </p:cNvSpPr>
          <p:nvPr/>
        </p:nvSpPr>
        <p:spPr>
          <a:xfrm xmlns:a="http://schemas.openxmlformats.org/drawingml/2006/main">
            <a:off x="714375" y="58959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50">
                <a:solidFill>
                  <a:srgbClr val="C8D4C7"/>
                </a:solidFill>
                <a:latin typeface="Inter"/>
                <a:ea typeface="Inter"/>
                <a:cs typeface="Inter"/>
              </a:defRPr>
            </a:defPPr>
          </a:lstStyle>
          <a:p xmlns:a="http://schemas.openxmlformats.org/drawingml/2006/main">
            <a:pPr algn="l">
              <a:lnSpc>
                <a:spcPct val="113000"/>
              </a:lnSpc>
              <a:buNone/>
              <a:defRPr sz="1350">
                <a:solidFill>
                  <a:srgbClr val="C8D4C7"/>
                </a:solidFill>
                <a:latin typeface="Inter"/>
                <a:ea typeface="Inter"/>
                <a:cs typeface="Inter"/>
              </a:defRPr>
            </a:pPr>
            <a:r>
              <a:rPr sz="1350">
                <a:solidFill>
                  <a:srgbClr val="C8D4C7"/>
                </a:solidFill>
                <a:latin typeface="Inter"/>
                <a:ea typeface="Inter"/>
                <a:cs typeface="Inter"/>
              </a:rPr>
              <a:t>The preview does not run a model or store user accounts.</a:t>
            </a:r>
          </a:p>
        </p:txBody>
      </p:sp>
    </p:spTree>
    <p:extLst>
      <p:ext uri="{BB962C8B-B14F-4D97-AF65-F5344CB8AC3E}">
        <p14:creationId xmlns:p14="http://schemas.microsoft.com/office/powerpoint/2010/main" val="1675493061"/>
      </p:ext>
    </p:extLst>
  </p:cSld>
</p:sld>
</file>

<file path=ppt/slides/slide5.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22" name="">
            <a:extLst xmlns:a="http://schemas.openxmlformats.org/drawingml/2006/main">
              <a:ext uri="{FF2B5EF4-FFF2-40B4-BE49-F238E27FC236}">
                <a16:creationId xmlns:a16="http://schemas.microsoft.com/office/drawing/2014/main" id="{EC49CD11-D92D-4FE5-A569-DDF2498590B3}"/>
              </a:ext>
            </a:extLst>
          </p:cNvPr>
          <p:cNvPicPr>
            <a:picLocks xmlns:a="http://schemas.openxmlformats.org/drawingml/2006/main" noChangeAspect="1"/>
          </p:cNvPicPr>
          <p:nvPr/>
        </p:nvPicPr>
        <p:blipFill>
          <a:blip xmlns:r="http://schemas.openxmlformats.org/officeDocument/2006/relationships" xmlns:a="http://schemas.openxmlformats.org/drawingml/2006/main" r:embed="Ree7de612da094d25"/>
          <a:stretch xmlns:a="http://schemas.openxmlformats.org/drawingml/2006/main"/>
        </p:blipFill>
        <p:spPr>
          <a:xfrm xmlns:a="http://schemas.openxmlformats.org/drawingml/2006/main">
            <a:off x="685800" y="422695"/>
            <a:ext cx="238125" cy="249985"/>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CFDD6429-F7A4-4BAE-BFE1-84FE76FBAED1}"/>
              </a:ext>
            </a:extLst>
          </p:cNvPr>
          <p:cNvSpPr>
            <a:spLocks xmlns:a="http://schemas.openxmlformats.org/drawingml/2006/main" noGrp="1"/>
          </p:cNvSpPr>
          <p:nvPr/>
        </p:nvSpPr>
        <p:spPr>
          <a:xfrm xmlns:a="http://schemas.openxmlformats.org/drawingml/2006/main">
            <a:off x="685800" y="6362700"/>
            <a:ext cx="2190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00">
                <a:solidFill>
                  <a:srgbClr val="65745F"/>
                </a:solidFill>
                <a:latin typeface="Inter"/>
                <a:ea typeface="Inter"/>
                <a:cs typeface="Inter"/>
              </a:defRPr>
            </a:defPPr>
          </a:lstStyle>
          <a:p xmlns:a="http://schemas.openxmlformats.org/drawingml/2006/main">
            <a:pPr algn="l">
              <a:lnSpc>
                <a:spcPct val="113000"/>
              </a:lnSpc>
              <a:buNone/>
              <a:defRPr sz="900">
                <a:solidFill>
                  <a:srgbClr val="65745F"/>
                </a:solidFill>
                <a:latin typeface="Inter"/>
                <a:ea typeface="Inter"/>
                <a:cs typeface="Inter"/>
              </a:defRPr>
            </a:pPr>
            <a:r>
              <a:rPr sz="900">
                <a:solidFill>
                  <a:srgbClr val="65745F"/>
                </a:solidFill>
                <a:latin typeface="Inter"/>
                <a:ea typeface="Inter"/>
                <a:cs typeface="Inter"/>
              </a:rPr>
              <a:t>UNDERGROVE</a:t>
            </a:r>
          </a:p>
        </p:txBody>
      </p:sp>
      <p:sp>
        <p:nvSpPr>
          <p:cNvPr id="3" name="text-2">
            <a:extLst xmlns:a="http://schemas.openxmlformats.org/drawingml/2006/main">
              <a:ext uri="{FF2B5EF4-FFF2-40B4-BE49-F238E27FC236}">
                <a16:creationId xmlns:a16="http://schemas.microsoft.com/office/drawing/2014/main" id="{4A86B7D2-F3D4-4CC2-93A9-AE66A48EDE14}"/>
              </a:ext>
            </a:extLst>
          </p:cNvPr>
          <p:cNvSpPr>
            <a:spLocks xmlns:a="http://schemas.openxmlformats.org/drawingml/2006/main" noGrp="1"/>
          </p:cNvSpPr>
          <p:nvPr/>
        </p:nvSpPr>
        <p:spPr>
          <a:xfrm xmlns:a="http://schemas.openxmlformats.org/drawingml/2006/main">
            <a:off x="11220450" y="6343650"/>
            <a:ext cx="285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65745F"/>
                </a:solidFill>
                <a:latin typeface="Inter"/>
                <a:ea typeface="Inter"/>
                <a:cs typeface="Inter"/>
              </a:defRPr>
            </a:defPPr>
          </a:lstStyle>
          <a:p xmlns:a="http://schemas.openxmlformats.org/drawingml/2006/main">
            <a:pPr algn="r">
              <a:lnSpc>
                <a:spcPct val="113000"/>
              </a:lnSpc>
              <a:buNone/>
              <a:defRPr sz="1050">
                <a:solidFill>
                  <a:srgbClr val="65745F"/>
                </a:solidFill>
                <a:latin typeface="Inter"/>
                <a:ea typeface="Inter"/>
                <a:cs typeface="Inter"/>
              </a:defRPr>
            </a:pPr>
            <a:r>
              <a:rPr sz="1050">
                <a:solidFill>
                  <a:srgbClr val="65745F"/>
                </a:solidFill>
                <a:latin typeface="Inter"/>
                <a:ea typeface="Inter"/>
                <a:cs typeface="Inter"/>
              </a:rPr>
              <a:t>05</a:t>
            </a:r>
          </a:p>
        </p:txBody>
      </p:sp>
      <p:sp>
        <p:nvSpPr>
          <p:cNvPr id="4" name="text-3">
            <a:extLst xmlns:a="http://schemas.openxmlformats.org/drawingml/2006/main">
              <a:ext uri="{FF2B5EF4-FFF2-40B4-BE49-F238E27FC236}">
                <a16:creationId xmlns:a16="http://schemas.microsoft.com/office/drawing/2014/main" id="{6FB9E97F-799C-4DBB-A10E-2A89058E597F}"/>
              </a:ext>
            </a:extLst>
          </p:cNvPr>
          <p:cNvSpPr>
            <a:spLocks xmlns:a="http://schemas.openxmlformats.org/drawingml/2006/main" noGrp="1"/>
          </p:cNvSpPr>
          <p:nvPr/>
        </p:nvSpPr>
        <p:spPr>
          <a:xfrm xmlns:a="http://schemas.openxmlformats.org/drawingml/2006/main">
            <a:off x="685800" y="1095375"/>
            <a:ext cx="108108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675">
                <a:solidFill>
                  <a:srgbClr val="203C2D"/>
                </a:solidFill>
                <a:latin typeface="Inter"/>
                <a:ea typeface="Inter"/>
                <a:cs typeface="Inter"/>
              </a:defRPr>
            </a:defPPr>
          </a:lstStyle>
          <a:p xmlns:a="http://schemas.openxmlformats.org/drawingml/2006/main">
            <a:pPr algn="l">
              <a:lnSpc>
                <a:spcPct val="113000"/>
              </a:lnSpc>
              <a:buNone/>
              <a:defRPr sz="3675">
                <a:solidFill>
                  <a:srgbClr val="203C2D"/>
                </a:solidFill>
                <a:latin typeface="Inter"/>
                <a:ea typeface="Inter"/>
                <a:cs typeface="Inter"/>
              </a:defRPr>
            </a:pPr>
            <a:r>
              <a:rPr sz="3675">
                <a:solidFill>
                  <a:srgbClr val="203C2D"/>
                </a:solidFill>
                <a:latin typeface="Inter"/>
                <a:ea typeface="Inter"/>
                <a:cs typeface="Inter"/>
              </a:rPr>
              <a:t>Proposed alpha data flow</a:t>
            </a:r>
          </a:p>
        </p:txBody>
      </p:sp>
      <p:sp>
        <p:nvSpPr>
          <p:cNvPr id="5" name="text-4">
            <a:extLst xmlns:a="http://schemas.openxmlformats.org/drawingml/2006/main">
              <a:ext uri="{FF2B5EF4-FFF2-40B4-BE49-F238E27FC236}">
                <a16:creationId xmlns:a16="http://schemas.microsoft.com/office/drawing/2014/main" id="{1F72629E-C5E2-4336-AC9A-52314D3DDB2E}"/>
              </a:ext>
            </a:extLst>
          </p:cNvPr>
          <p:cNvSpPr>
            <a:spLocks xmlns:a="http://schemas.openxmlformats.org/drawingml/2006/main" noGrp="1"/>
          </p:cNvSpPr>
          <p:nvPr/>
        </p:nvSpPr>
        <p:spPr>
          <a:xfrm xmlns:a="http://schemas.openxmlformats.org/drawingml/2006/main">
            <a:off x="714375" y="18954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a:solidFill>
                  <a:srgbClr val="65745F"/>
                </a:solidFill>
                <a:latin typeface="Inter"/>
                <a:ea typeface="Inter"/>
                <a:cs typeface="Inter"/>
              </a:defRPr>
            </a:defPPr>
          </a:lstStyle>
          <a:p xmlns:a="http://schemas.openxmlformats.org/drawingml/2006/main">
            <a:pPr algn="l">
              <a:lnSpc>
                <a:spcPct val="113000"/>
              </a:lnSpc>
              <a:buNone/>
              <a:defRPr sz="1875">
                <a:solidFill>
                  <a:srgbClr val="65745F"/>
                </a:solidFill>
                <a:latin typeface="Inter"/>
                <a:ea typeface="Inter"/>
                <a:cs typeface="Inter"/>
              </a:defRPr>
            </a:pPr>
            <a:r>
              <a:rPr sz="1875">
                <a:solidFill>
                  <a:srgbClr val="65745F"/>
                </a:solidFill>
                <a:latin typeface="Inter"/>
                <a:ea typeface="Inter"/>
                <a:cs typeface="Inter"/>
              </a:rPr>
              <a:t>One licensed open-weight model on a declared hosting route.</a:t>
            </a:r>
          </a:p>
        </p:txBody>
      </p:sp>
      <p:sp>
        <p:nvSpPr>
          <p:cNvPr id="6" name="diagram-node">
            <a:extLst xmlns:a="http://schemas.openxmlformats.org/drawingml/2006/main">
              <a:ext uri="{FF2B5EF4-FFF2-40B4-BE49-F238E27FC236}">
                <a16:creationId xmlns:a16="http://schemas.microsoft.com/office/drawing/2014/main" id="{68EF976E-2C24-4B5C-AC19-C5D16B487049}"/>
              </a:ext>
            </a:extLst>
          </p:cNvPr>
          <p:cNvSpPr>
            <a:spLocks xmlns:a="http://schemas.openxmlformats.org/drawingml/2006/main" noGrp="1"/>
          </p:cNvSpPr>
          <p:nvPr/>
        </p:nvSpPr>
        <p:spPr>
          <a:xfrm xmlns:a="http://schemas.openxmlformats.org/drawingml/2006/main">
            <a:off x="714375" y="2876550"/>
            <a:ext cx="2781300" cy="1200150"/>
          </a:xfrm>
          <a:prstGeom xmlns:a="http://schemas.openxmlformats.org/drawingml/2006/main" prst="rect">
            <a:avLst/>
          </a:prstGeom>
          <a:solidFill xmlns:a="http://schemas.openxmlformats.org/drawingml/2006/main">
            <a:srgbClr val="F8FAF7"/>
          </a:solidFill>
          <a:ln xmlns:a="http://schemas.openxmlformats.org/drawingml/2006/main" w="13335">
            <a:solidFill>
              <a:srgbClr val="2F5E46"/>
            </a:solidFill>
            <a:prstDash val="solid"/>
          </a:ln>
        </p:spPr>
      </p:sp>
      <p:sp>
        <p:nvSpPr>
          <p:cNvPr id="7" name="text-6">
            <a:extLst xmlns:a="http://schemas.openxmlformats.org/drawingml/2006/main">
              <a:ext uri="{FF2B5EF4-FFF2-40B4-BE49-F238E27FC236}">
                <a16:creationId xmlns:a16="http://schemas.microsoft.com/office/drawing/2014/main" id="{1092884C-089D-466B-882F-5BB47527E966}"/>
              </a:ext>
            </a:extLst>
          </p:cNvPr>
          <p:cNvSpPr>
            <a:spLocks xmlns:a="http://schemas.openxmlformats.org/drawingml/2006/main" noGrp="1"/>
          </p:cNvSpPr>
          <p:nvPr/>
        </p:nvSpPr>
        <p:spPr>
          <a:xfrm xmlns:a="http://schemas.openxmlformats.org/drawingml/2006/main">
            <a:off x="923925" y="3124200"/>
            <a:ext cx="2362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a:solidFill>
                  <a:srgbClr val="203C2D"/>
                </a:solidFill>
                <a:latin typeface="Inter"/>
                <a:ea typeface="Inter"/>
                <a:cs typeface="Inter"/>
              </a:defRPr>
            </a:defPPr>
          </a:lstStyle>
          <a:p xmlns:a="http://schemas.openxmlformats.org/drawingml/2006/main">
            <a:pPr algn="l">
              <a:lnSpc>
                <a:spcPct val="113000"/>
              </a:lnSpc>
              <a:buNone/>
              <a:defRPr sz="2175">
                <a:solidFill>
                  <a:srgbClr val="203C2D"/>
                </a:solidFill>
                <a:latin typeface="Inter"/>
                <a:ea typeface="Inter"/>
                <a:cs typeface="Inter"/>
              </a:defRPr>
            </a:pPr>
            <a:r>
              <a:rPr sz="2175">
                <a:solidFill>
                  <a:srgbClr val="203C2D"/>
                </a:solidFill>
                <a:latin typeface="Inter"/>
                <a:ea typeface="Inter"/>
                <a:cs typeface="Inter"/>
              </a:rPr>
              <a:t>Browser</a:t>
            </a:r>
          </a:p>
        </p:txBody>
      </p:sp>
      <p:sp>
        <p:nvSpPr>
          <p:cNvPr id="8" name="text-7">
            <a:extLst xmlns:a="http://schemas.openxmlformats.org/drawingml/2006/main">
              <a:ext uri="{FF2B5EF4-FFF2-40B4-BE49-F238E27FC236}">
                <a16:creationId xmlns:a16="http://schemas.microsoft.com/office/drawing/2014/main" id="{5BB2AEEB-5B6D-4BCB-BAA9-358492D315D8}"/>
              </a:ext>
            </a:extLst>
          </p:cNvPr>
          <p:cNvSpPr>
            <a:spLocks xmlns:a="http://schemas.openxmlformats.org/drawingml/2006/main" noGrp="1"/>
          </p:cNvSpPr>
          <p:nvPr/>
        </p:nvSpPr>
        <p:spPr>
          <a:xfrm xmlns:a="http://schemas.openxmlformats.org/drawingml/2006/main">
            <a:off x="923925" y="3619500"/>
            <a:ext cx="2362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75">
                <a:solidFill>
                  <a:srgbClr val="65745F"/>
                </a:solidFill>
                <a:latin typeface="Inter"/>
                <a:ea typeface="Inter"/>
                <a:cs typeface="Inter"/>
              </a:defRPr>
            </a:defPPr>
          </a:lstStyle>
          <a:p xmlns:a="http://schemas.openxmlformats.org/drawingml/2006/main">
            <a:pPr algn="l">
              <a:lnSpc>
                <a:spcPct val="113000"/>
              </a:lnSpc>
              <a:buNone/>
              <a:defRPr sz="1275">
                <a:solidFill>
                  <a:srgbClr val="65745F"/>
                </a:solidFill>
                <a:latin typeface="Inter"/>
                <a:ea typeface="Inter"/>
                <a:cs typeface="Inter"/>
              </a:defRPr>
            </a:pPr>
            <a:r>
              <a:rPr sz="1275">
                <a:solidFill>
                  <a:srgbClr val="65745F"/>
                </a:solidFill>
                <a:latin typeface="Inter"/>
                <a:ea typeface="Inter"/>
                <a:cs typeface="Inter"/>
              </a:rPr>
              <a:t>Conversation interface</a:t>
            </a:r>
          </a:p>
        </p:txBody>
      </p:sp>
      <p:sp>
        <p:nvSpPr>
          <p:cNvPr id="9" name="diagram-node">
            <a:extLst xmlns:a="http://schemas.openxmlformats.org/drawingml/2006/main">
              <a:ext uri="{FF2B5EF4-FFF2-40B4-BE49-F238E27FC236}">
                <a16:creationId xmlns:a16="http://schemas.microsoft.com/office/drawing/2014/main" id="{475B78C5-BDC4-4D47-AC60-00506D59AEF3}"/>
              </a:ext>
            </a:extLst>
          </p:cNvPr>
          <p:cNvSpPr>
            <a:spLocks xmlns:a="http://schemas.openxmlformats.org/drawingml/2006/main" noGrp="1"/>
          </p:cNvSpPr>
          <p:nvPr/>
        </p:nvSpPr>
        <p:spPr>
          <a:xfrm xmlns:a="http://schemas.openxmlformats.org/drawingml/2006/main">
            <a:off x="4686300" y="2876550"/>
            <a:ext cx="2781300" cy="1200150"/>
          </a:xfrm>
          <a:prstGeom xmlns:a="http://schemas.openxmlformats.org/drawingml/2006/main" prst="rect">
            <a:avLst/>
          </a:prstGeom>
          <a:solidFill xmlns:a="http://schemas.openxmlformats.org/drawingml/2006/main">
            <a:srgbClr val="F8FAF7"/>
          </a:solidFill>
          <a:ln xmlns:a="http://schemas.openxmlformats.org/drawingml/2006/main" w="13335">
            <a:solidFill>
              <a:srgbClr val="2F5E46"/>
            </a:solidFill>
            <a:prstDash val="solid"/>
          </a:ln>
        </p:spPr>
      </p:sp>
      <p:sp>
        <p:nvSpPr>
          <p:cNvPr id="10" name="text-9">
            <a:extLst xmlns:a="http://schemas.openxmlformats.org/drawingml/2006/main">
              <a:ext uri="{FF2B5EF4-FFF2-40B4-BE49-F238E27FC236}">
                <a16:creationId xmlns:a16="http://schemas.microsoft.com/office/drawing/2014/main" id="{DE68A214-EB44-43B0-8571-A2CD47BD7193}"/>
              </a:ext>
            </a:extLst>
          </p:cNvPr>
          <p:cNvSpPr>
            <a:spLocks xmlns:a="http://schemas.openxmlformats.org/drawingml/2006/main" noGrp="1"/>
          </p:cNvSpPr>
          <p:nvPr/>
        </p:nvSpPr>
        <p:spPr>
          <a:xfrm xmlns:a="http://schemas.openxmlformats.org/drawingml/2006/main">
            <a:off x="4895850" y="3124200"/>
            <a:ext cx="2362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a:solidFill>
                  <a:srgbClr val="203C2D"/>
                </a:solidFill>
                <a:latin typeface="Inter"/>
                <a:ea typeface="Inter"/>
                <a:cs typeface="Inter"/>
              </a:defRPr>
            </a:defPPr>
          </a:lstStyle>
          <a:p xmlns:a="http://schemas.openxmlformats.org/drawingml/2006/main">
            <a:pPr algn="l">
              <a:lnSpc>
                <a:spcPct val="113000"/>
              </a:lnSpc>
              <a:buNone/>
              <a:defRPr sz="2175">
                <a:solidFill>
                  <a:srgbClr val="203C2D"/>
                </a:solidFill>
                <a:latin typeface="Inter"/>
                <a:ea typeface="Inter"/>
                <a:cs typeface="Inter"/>
              </a:defRPr>
            </a:pPr>
            <a:r>
              <a:rPr sz="2175">
                <a:solidFill>
                  <a:srgbClr val="203C2D"/>
                </a:solidFill>
                <a:latin typeface="Inter"/>
                <a:ea typeface="Inter"/>
                <a:cs typeface="Inter"/>
              </a:rPr>
              <a:t>Gateway</a:t>
            </a:r>
          </a:p>
        </p:txBody>
      </p:sp>
      <p:sp>
        <p:nvSpPr>
          <p:cNvPr id="11" name="text-10">
            <a:extLst xmlns:a="http://schemas.openxmlformats.org/drawingml/2006/main">
              <a:ext uri="{FF2B5EF4-FFF2-40B4-BE49-F238E27FC236}">
                <a16:creationId xmlns:a16="http://schemas.microsoft.com/office/drawing/2014/main" id="{4BF28F09-393F-4204-9A79-E6D705765FB8}"/>
              </a:ext>
            </a:extLst>
          </p:cNvPr>
          <p:cNvSpPr>
            <a:spLocks xmlns:a="http://schemas.openxmlformats.org/drawingml/2006/main" noGrp="1"/>
          </p:cNvSpPr>
          <p:nvPr/>
        </p:nvSpPr>
        <p:spPr>
          <a:xfrm xmlns:a="http://schemas.openxmlformats.org/drawingml/2006/main">
            <a:off x="4895850" y="3619500"/>
            <a:ext cx="2362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75">
                <a:solidFill>
                  <a:srgbClr val="65745F"/>
                </a:solidFill>
                <a:latin typeface="Inter"/>
                <a:ea typeface="Inter"/>
                <a:cs typeface="Inter"/>
              </a:defRPr>
            </a:defPPr>
          </a:lstStyle>
          <a:p xmlns:a="http://schemas.openxmlformats.org/drawingml/2006/main">
            <a:pPr algn="l">
              <a:lnSpc>
                <a:spcPct val="113000"/>
              </a:lnSpc>
              <a:buNone/>
              <a:defRPr sz="1275">
                <a:solidFill>
                  <a:srgbClr val="65745F"/>
                </a:solidFill>
                <a:latin typeface="Inter"/>
                <a:ea typeface="Inter"/>
                <a:cs typeface="Inter"/>
              </a:defRPr>
            </a:pPr>
            <a:r>
              <a:rPr sz="1275">
                <a:solidFill>
                  <a:srgbClr val="65745F"/>
                </a:solidFill>
                <a:latin typeface="Inter"/>
                <a:ea typeface="Inter"/>
                <a:cs typeface="Inter"/>
              </a:rPr>
              <a:t>Identity and usage limits</a:t>
            </a:r>
          </a:p>
        </p:txBody>
      </p:sp>
      <p:sp>
        <p:nvSpPr>
          <p:cNvPr id="12" name="diagram-node">
            <a:extLst xmlns:a="http://schemas.openxmlformats.org/drawingml/2006/main">
              <a:ext uri="{FF2B5EF4-FFF2-40B4-BE49-F238E27FC236}">
                <a16:creationId xmlns:a16="http://schemas.microsoft.com/office/drawing/2014/main" id="{676916B4-409C-47F7-8AEC-0AFAEB12FBC7}"/>
              </a:ext>
            </a:extLst>
          </p:cNvPr>
          <p:cNvSpPr>
            <a:spLocks xmlns:a="http://schemas.openxmlformats.org/drawingml/2006/main" noGrp="1"/>
          </p:cNvSpPr>
          <p:nvPr/>
        </p:nvSpPr>
        <p:spPr>
          <a:xfrm xmlns:a="http://schemas.openxmlformats.org/drawingml/2006/main">
            <a:off x="8658225" y="2876550"/>
            <a:ext cx="2781300" cy="1200150"/>
          </a:xfrm>
          <a:prstGeom xmlns:a="http://schemas.openxmlformats.org/drawingml/2006/main" prst="rect">
            <a:avLst/>
          </a:prstGeom>
          <a:solidFill xmlns:a="http://schemas.openxmlformats.org/drawingml/2006/main">
            <a:srgbClr val="F8FAF7"/>
          </a:solidFill>
          <a:ln xmlns:a="http://schemas.openxmlformats.org/drawingml/2006/main" w="13335">
            <a:solidFill>
              <a:srgbClr val="2F5E46"/>
            </a:solidFill>
            <a:prstDash val="solid"/>
          </a:ln>
        </p:spPr>
      </p:sp>
      <p:sp>
        <p:nvSpPr>
          <p:cNvPr id="13" name="text-12">
            <a:extLst xmlns:a="http://schemas.openxmlformats.org/drawingml/2006/main">
              <a:ext uri="{FF2B5EF4-FFF2-40B4-BE49-F238E27FC236}">
                <a16:creationId xmlns:a16="http://schemas.microsoft.com/office/drawing/2014/main" id="{F3489C12-7C66-41F9-96DC-D26B07245655}"/>
              </a:ext>
            </a:extLst>
          </p:cNvPr>
          <p:cNvSpPr>
            <a:spLocks xmlns:a="http://schemas.openxmlformats.org/drawingml/2006/main" noGrp="1"/>
          </p:cNvSpPr>
          <p:nvPr/>
        </p:nvSpPr>
        <p:spPr>
          <a:xfrm xmlns:a="http://schemas.openxmlformats.org/drawingml/2006/main">
            <a:off x="8867775" y="3124200"/>
            <a:ext cx="2362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a:solidFill>
                  <a:srgbClr val="203C2D"/>
                </a:solidFill>
                <a:latin typeface="Inter"/>
                <a:ea typeface="Inter"/>
                <a:cs typeface="Inter"/>
              </a:defRPr>
            </a:defPPr>
          </a:lstStyle>
          <a:p xmlns:a="http://schemas.openxmlformats.org/drawingml/2006/main">
            <a:pPr algn="l">
              <a:lnSpc>
                <a:spcPct val="113000"/>
              </a:lnSpc>
              <a:buNone/>
              <a:defRPr sz="2175">
                <a:solidFill>
                  <a:srgbClr val="203C2D"/>
                </a:solidFill>
                <a:latin typeface="Inter"/>
                <a:ea typeface="Inter"/>
                <a:cs typeface="Inter"/>
              </a:defRPr>
            </a:pPr>
            <a:r>
              <a:rPr sz="2175">
                <a:solidFill>
                  <a:srgbClr val="203C2D"/>
                </a:solidFill>
                <a:latin typeface="Inter"/>
                <a:ea typeface="Inter"/>
                <a:cs typeface="Inter"/>
              </a:rPr>
              <a:t>Model worker</a:t>
            </a:r>
          </a:p>
        </p:txBody>
      </p:sp>
      <p:sp>
        <p:nvSpPr>
          <p:cNvPr id="14" name="text-13">
            <a:extLst xmlns:a="http://schemas.openxmlformats.org/drawingml/2006/main">
              <a:ext uri="{FF2B5EF4-FFF2-40B4-BE49-F238E27FC236}">
                <a16:creationId xmlns:a16="http://schemas.microsoft.com/office/drawing/2014/main" id="{105F7DFB-2B2D-4A3D-84BA-7223BF6C6879}"/>
              </a:ext>
            </a:extLst>
          </p:cNvPr>
          <p:cNvSpPr>
            <a:spLocks xmlns:a="http://schemas.openxmlformats.org/drawingml/2006/main" noGrp="1"/>
          </p:cNvSpPr>
          <p:nvPr/>
        </p:nvSpPr>
        <p:spPr>
          <a:xfrm xmlns:a="http://schemas.openxmlformats.org/drawingml/2006/main">
            <a:off x="8867775" y="3619500"/>
            <a:ext cx="2362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75">
                <a:solidFill>
                  <a:srgbClr val="65745F"/>
                </a:solidFill>
                <a:latin typeface="Inter"/>
                <a:ea typeface="Inter"/>
                <a:cs typeface="Inter"/>
              </a:defRPr>
            </a:defPPr>
          </a:lstStyle>
          <a:p xmlns:a="http://schemas.openxmlformats.org/drawingml/2006/main">
            <a:pPr algn="l">
              <a:lnSpc>
                <a:spcPct val="113000"/>
              </a:lnSpc>
              <a:buNone/>
              <a:defRPr sz="1275">
                <a:solidFill>
                  <a:srgbClr val="65745F"/>
                </a:solidFill>
                <a:latin typeface="Inter"/>
                <a:ea typeface="Inter"/>
                <a:cs typeface="Inter"/>
              </a:defRPr>
            </a:pPr>
            <a:r>
              <a:rPr sz="1275">
                <a:solidFill>
                  <a:srgbClr val="65745F"/>
                </a:solidFill>
                <a:latin typeface="Inter"/>
                <a:ea typeface="Inter"/>
                <a:cs typeface="Inter"/>
              </a:rPr>
              <a:t>Declared GPU infrastructure</a:t>
            </a:r>
          </a:p>
        </p:txBody>
      </p:sp>
      <p:sp>
        <p:nvSpPr>
          <p:cNvPr id="15" name="request-direction">
            <a:extLst xmlns:a="http://schemas.openxmlformats.org/drawingml/2006/main">
              <a:ext uri="{FF2B5EF4-FFF2-40B4-BE49-F238E27FC236}">
                <a16:creationId xmlns:a16="http://schemas.microsoft.com/office/drawing/2014/main" id="{06BD9B00-A4FD-4B28-ADE2-AD308A7210CB}"/>
              </a:ext>
            </a:extLst>
          </p:cNvPr>
          <p:cNvSpPr>
            <a:spLocks xmlns:a="http://schemas.openxmlformats.org/drawingml/2006/main" noGrp="1"/>
          </p:cNvSpPr>
          <p:nvPr/>
        </p:nvSpPr>
        <p:spPr>
          <a:xfrm xmlns:a="http://schemas.openxmlformats.org/drawingml/2006/main">
            <a:off x="3638550" y="3381375"/>
            <a:ext cx="904875" cy="133350"/>
          </a:xfrm>
          <a:prstGeom xmlns:a="http://schemas.openxmlformats.org/drawingml/2006/main" prst="rightArrow">
            <a:avLst/>
          </a:prstGeom>
          <a:solidFill xmlns:a="http://schemas.openxmlformats.org/drawingml/2006/main">
            <a:srgbClr val="2F5E46"/>
          </a:solidFill>
          <a:ln xmlns:a="http://schemas.openxmlformats.org/drawingml/2006/main" w="0">
            <a:noFill/>
          </a:ln>
        </p:spPr>
      </p:sp>
      <p:sp>
        <p:nvSpPr>
          <p:cNvPr id="16" name="request-direction">
            <a:extLst xmlns:a="http://schemas.openxmlformats.org/drawingml/2006/main">
              <a:ext uri="{FF2B5EF4-FFF2-40B4-BE49-F238E27FC236}">
                <a16:creationId xmlns:a16="http://schemas.microsoft.com/office/drawing/2014/main" id="{FB6A34DE-6181-491B-B02A-67E6013E5B1C}"/>
              </a:ext>
            </a:extLst>
          </p:cNvPr>
          <p:cNvSpPr>
            <a:spLocks xmlns:a="http://schemas.openxmlformats.org/drawingml/2006/main" noGrp="1"/>
          </p:cNvSpPr>
          <p:nvPr/>
        </p:nvSpPr>
        <p:spPr>
          <a:xfrm xmlns:a="http://schemas.openxmlformats.org/drawingml/2006/main">
            <a:off x="7610475" y="3381375"/>
            <a:ext cx="904875" cy="133350"/>
          </a:xfrm>
          <a:prstGeom xmlns:a="http://schemas.openxmlformats.org/drawingml/2006/main" prst="rightArrow">
            <a:avLst/>
          </a:prstGeom>
          <a:solidFill xmlns:a="http://schemas.openxmlformats.org/drawingml/2006/main">
            <a:srgbClr val="2F5E46"/>
          </a:solidFill>
          <a:ln xmlns:a="http://schemas.openxmlformats.org/drawingml/2006/main" w="0">
            <a:noFill/>
          </a:ln>
        </p:spPr>
      </p:sp>
      <p:sp>
        <p:nvSpPr>
          <p:cNvPr id="17" name="text-16">
            <a:extLst xmlns:a="http://schemas.openxmlformats.org/drawingml/2006/main">
              <a:ext uri="{FF2B5EF4-FFF2-40B4-BE49-F238E27FC236}">
                <a16:creationId xmlns:a16="http://schemas.microsoft.com/office/drawing/2014/main" id="{A6073F9E-E1D9-4B1C-AD43-3D2B202B4B61}"/>
              </a:ext>
            </a:extLst>
          </p:cNvPr>
          <p:cNvSpPr>
            <a:spLocks xmlns:a="http://schemas.openxmlformats.org/drawingml/2006/main" noGrp="1"/>
          </p:cNvSpPr>
          <p:nvPr/>
        </p:nvSpPr>
        <p:spPr>
          <a:xfrm xmlns:a="http://schemas.openxmlformats.org/drawingml/2006/main">
            <a:off x="3048000" y="2466975"/>
            <a:ext cx="6381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00">
                <a:solidFill>
                  <a:srgbClr val="65745F"/>
                </a:solidFill>
                <a:latin typeface="Inter"/>
                <a:ea typeface="Inter"/>
                <a:cs typeface="Inter"/>
              </a:defRPr>
            </a:defPPr>
          </a:lstStyle>
          <a:p xmlns:a="http://schemas.openxmlformats.org/drawingml/2006/main">
            <a:pPr algn="ctr">
              <a:lnSpc>
                <a:spcPct val="113000"/>
              </a:lnSpc>
              <a:buNone/>
              <a:defRPr sz="1200">
                <a:solidFill>
                  <a:srgbClr val="65745F"/>
                </a:solidFill>
                <a:latin typeface="Inter"/>
                <a:ea typeface="Inter"/>
                <a:cs typeface="Inter"/>
              </a:defRPr>
            </a:pPr>
            <a:r>
              <a:rPr sz="1200">
                <a:solidFill>
                  <a:srgbClr val="65745F"/>
                </a:solidFill>
                <a:latin typeface="Inter"/>
                <a:ea typeface="Inter"/>
                <a:cs typeface="Inter"/>
              </a:rPr>
              <a:t>Planned transport protection</a:t>
            </a:r>
          </a:p>
        </p:txBody>
      </p:sp>
      <p:sp>
        <p:nvSpPr>
          <p:cNvPr id="18" name="text-17">
            <a:extLst xmlns:a="http://schemas.openxmlformats.org/drawingml/2006/main">
              <a:ext uri="{FF2B5EF4-FFF2-40B4-BE49-F238E27FC236}">
                <a16:creationId xmlns:a16="http://schemas.microsoft.com/office/drawing/2014/main" id="{48CD3707-2CEA-48EA-B16E-4DD7C1BC5944}"/>
              </a:ext>
            </a:extLst>
          </p:cNvPr>
          <p:cNvSpPr>
            <a:spLocks xmlns:a="http://schemas.openxmlformats.org/drawingml/2006/main" noGrp="1"/>
          </p:cNvSpPr>
          <p:nvPr/>
        </p:nvSpPr>
        <p:spPr>
          <a:xfrm xmlns:a="http://schemas.openxmlformats.org/drawingml/2006/main">
            <a:off x="714375" y="4657725"/>
            <a:ext cx="47625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a:solidFill>
                  <a:srgbClr val="203C2D"/>
                </a:solidFill>
                <a:latin typeface="Inter"/>
                <a:ea typeface="Inter"/>
                <a:cs typeface="Inter"/>
              </a:defRPr>
            </a:defPPr>
          </a:lstStyle>
          <a:p xmlns:a="http://schemas.openxmlformats.org/drawingml/2006/main">
            <a:pPr algn="l">
              <a:lnSpc>
                <a:spcPct val="113000"/>
              </a:lnSpc>
              <a:buNone/>
              <a:defRPr sz="2025">
                <a:solidFill>
                  <a:srgbClr val="203C2D"/>
                </a:solidFill>
                <a:latin typeface="Inter"/>
                <a:ea typeface="Inter"/>
                <a:cs typeface="Inter"/>
              </a:defRPr>
            </a:pPr>
            <a:r>
              <a:rPr sz="2025">
                <a:solidFill>
                  <a:srgbClr val="203C2D"/>
                </a:solidFill>
                <a:latin typeface="Inter"/>
                <a:ea typeface="Inter"/>
                <a:cs typeface="Inter"/>
              </a:rPr>
              <a:t>Plaintext boundary</a:t>
            </a:r>
          </a:p>
        </p:txBody>
      </p:sp>
      <p:sp>
        <p:nvSpPr>
          <p:cNvPr id="19" name="text-18">
            <a:extLst xmlns:a="http://schemas.openxmlformats.org/drawingml/2006/main">
              <a:ext uri="{FF2B5EF4-FFF2-40B4-BE49-F238E27FC236}">
                <a16:creationId xmlns:a16="http://schemas.microsoft.com/office/drawing/2014/main" id="{43F276BA-F0D2-4BE7-8E9A-E02CA2779450}"/>
              </a:ext>
            </a:extLst>
          </p:cNvPr>
          <p:cNvSpPr>
            <a:spLocks xmlns:a="http://schemas.openxmlformats.org/drawingml/2006/main" noGrp="1"/>
          </p:cNvSpPr>
          <p:nvPr/>
        </p:nvSpPr>
        <p:spPr>
          <a:xfrm xmlns:a="http://schemas.openxmlformats.org/drawingml/2006/main">
            <a:off x="714375" y="5162550"/>
            <a:ext cx="5095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65745F"/>
                </a:solidFill>
                <a:latin typeface="Inter"/>
                <a:ea typeface="Inter"/>
                <a:cs typeface="Inter"/>
              </a:defRPr>
            </a:defPPr>
          </a:lstStyle>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The gateway and worker can process content</a:t>
            </a:r>
          </a:p>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in this first design.</a:t>
            </a:r>
          </a:p>
        </p:txBody>
      </p:sp>
      <p:sp>
        <p:nvSpPr>
          <p:cNvPr id="20" name="text-19">
            <a:extLst xmlns:a="http://schemas.openxmlformats.org/drawingml/2006/main">
              <a:ext uri="{FF2B5EF4-FFF2-40B4-BE49-F238E27FC236}">
                <a16:creationId xmlns:a16="http://schemas.microsoft.com/office/drawing/2014/main" id="{824F44A4-1F57-4142-BBC6-7EBDF8A3A275}"/>
              </a:ext>
            </a:extLst>
          </p:cNvPr>
          <p:cNvSpPr>
            <a:spLocks xmlns:a="http://schemas.openxmlformats.org/drawingml/2006/main" noGrp="1"/>
          </p:cNvSpPr>
          <p:nvPr/>
        </p:nvSpPr>
        <p:spPr>
          <a:xfrm xmlns:a="http://schemas.openxmlformats.org/drawingml/2006/main">
            <a:off x="6486525" y="4657725"/>
            <a:ext cx="49530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a:solidFill>
                  <a:srgbClr val="203C2D"/>
                </a:solidFill>
                <a:latin typeface="Inter"/>
                <a:ea typeface="Inter"/>
                <a:cs typeface="Inter"/>
              </a:defRPr>
            </a:defPPr>
          </a:lstStyle>
          <a:p xmlns:a="http://schemas.openxmlformats.org/drawingml/2006/main">
            <a:pPr algn="l">
              <a:lnSpc>
                <a:spcPct val="113000"/>
              </a:lnSpc>
              <a:buNone/>
              <a:defRPr sz="2025">
                <a:solidFill>
                  <a:srgbClr val="203C2D"/>
                </a:solidFill>
                <a:latin typeface="Inter"/>
                <a:ea typeface="Inter"/>
                <a:cs typeface="Inter"/>
              </a:defRPr>
            </a:pPr>
            <a:r>
              <a:rPr sz="2025">
                <a:solidFill>
                  <a:srgbClr val="203C2D"/>
                </a:solidFill>
                <a:latin typeface="Inter"/>
                <a:ea typeface="Inter"/>
                <a:cs typeface="Inter"/>
              </a:rPr>
              <a:t>Evidence before launch</a:t>
            </a:r>
          </a:p>
        </p:txBody>
      </p:sp>
      <p:sp>
        <p:nvSpPr>
          <p:cNvPr id="21" name="text-20">
            <a:extLst xmlns:a="http://schemas.openxmlformats.org/drawingml/2006/main">
              <a:ext uri="{FF2B5EF4-FFF2-40B4-BE49-F238E27FC236}">
                <a16:creationId xmlns:a16="http://schemas.microsoft.com/office/drawing/2014/main" id="{B278E354-97B4-4A9D-AF12-24399700070B}"/>
              </a:ext>
            </a:extLst>
          </p:cNvPr>
          <p:cNvSpPr>
            <a:spLocks xmlns:a="http://schemas.openxmlformats.org/drawingml/2006/main" noGrp="1"/>
          </p:cNvSpPr>
          <p:nvPr/>
        </p:nvSpPr>
        <p:spPr>
          <a:xfrm xmlns:a="http://schemas.openxmlformats.org/drawingml/2006/main">
            <a:off x="6486525" y="5162550"/>
            <a:ext cx="4953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a:solidFill>
                  <a:srgbClr val="65745F"/>
                </a:solidFill>
                <a:latin typeface="Inter"/>
                <a:ea typeface="Inter"/>
                <a:cs typeface="Inter"/>
              </a:defRPr>
            </a:defPPr>
          </a:lstStyle>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A data inventory, retention tests and</a:t>
            </a:r>
          </a:p>
          <a:p xmlns:a="http://schemas.openxmlformats.org/drawingml/2006/main">
            <a:pPr algn="l">
              <a:lnSpc>
                <a:spcPct val="113000"/>
              </a:lnSpc>
              <a:buNone/>
              <a:defRPr sz="1725">
                <a:solidFill>
                  <a:srgbClr val="65745F"/>
                </a:solidFill>
                <a:latin typeface="Inter"/>
                <a:ea typeface="Inter"/>
                <a:cs typeface="Inter"/>
              </a:defRPr>
            </a:pPr>
            <a:r>
              <a:rPr sz="1725">
                <a:solidFill>
                  <a:srgbClr val="65745F"/>
                </a:solidFill>
                <a:latin typeface="Inter"/>
                <a:ea typeface="Inter"/>
                <a:cs typeface="Inter"/>
              </a:rPr>
              <a:t>clear disclosures for each model route.</a:t>
            </a:r>
          </a:p>
        </p:txBody>
      </p:sp>
    </p:spTree>
    <p:extLst>
      <p:ext uri="{BB962C8B-B14F-4D97-AF65-F5344CB8AC3E}">
        <p14:creationId xmlns:p14="http://schemas.microsoft.com/office/powerpoint/2010/main" val="1759265404"/>
      </p:ext>
    </p:extLst>
  </p:cSld>
</p:sld>
</file>

<file path=ppt/slides/slide6.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08675A39-BD33-4659-9BBD-84A733183B07}"/>
              </a:ext>
            </a:extLst>
          </p:cNvPr>
          <p:cNvPicPr>
            <a:picLocks xmlns:a="http://schemas.openxmlformats.org/drawingml/2006/main" noChangeAspect="1"/>
          </p:cNvPicPr>
          <p:nvPr/>
        </p:nvPicPr>
        <p:blipFill>
          <a:blip xmlns:r="http://schemas.openxmlformats.org/officeDocument/2006/relationships" xmlns:a="http://schemas.openxmlformats.org/drawingml/2006/main" r:embed="R60b87f1c3e4e4d59"/>
          <a:stretch xmlns:a="http://schemas.openxmlformats.org/drawingml/2006/main"/>
        </p:blipFill>
        <p:spPr>
          <a:xfrm xmlns:a="http://schemas.openxmlformats.org/drawingml/2006/main">
            <a:off x="685800" y="422695"/>
            <a:ext cx="238125" cy="249985"/>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0664CD33-41D9-4BF3-AB5C-5CCC0D062257}"/>
              </a:ext>
            </a:extLst>
          </p:cNvPr>
          <p:cNvSpPr>
            <a:spLocks xmlns:a="http://schemas.openxmlformats.org/drawingml/2006/main" noGrp="1"/>
          </p:cNvSpPr>
          <p:nvPr/>
        </p:nvSpPr>
        <p:spPr>
          <a:xfrm xmlns:a="http://schemas.openxmlformats.org/drawingml/2006/main">
            <a:off x="685800" y="6362700"/>
            <a:ext cx="2190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00">
                <a:solidFill>
                  <a:srgbClr val="65745F"/>
                </a:solidFill>
                <a:latin typeface="Inter"/>
                <a:ea typeface="Inter"/>
                <a:cs typeface="Inter"/>
              </a:defRPr>
            </a:defPPr>
          </a:lstStyle>
          <a:p xmlns:a="http://schemas.openxmlformats.org/drawingml/2006/main">
            <a:pPr algn="l">
              <a:lnSpc>
                <a:spcPct val="113000"/>
              </a:lnSpc>
              <a:buNone/>
              <a:defRPr sz="900">
                <a:solidFill>
                  <a:srgbClr val="65745F"/>
                </a:solidFill>
                <a:latin typeface="Inter"/>
                <a:ea typeface="Inter"/>
                <a:cs typeface="Inter"/>
              </a:defRPr>
            </a:pPr>
            <a:r>
              <a:rPr sz="900">
                <a:solidFill>
                  <a:srgbClr val="65745F"/>
                </a:solidFill>
                <a:latin typeface="Inter"/>
                <a:ea typeface="Inter"/>
                <a:cs typeface="Inter"/>
              </a:rPr>
              <a:t>UNDERGROVE</a:t>
            </a:r>
          </a:p>
        </p:txBody>
      </p:sp>
      <p:sp>
        <p:nvSpPr>
          <p:cNvPr id="3" name="text-2">
            <a:extLst xmlns:a="http://schemas.openxmlformats.org/drawingml/2006/main">
              <a:ext uri="{FF2B5EF4-FFF2-40B4-BE49-F238E27FC236}">
                <a16:creationId xmlns:a16="http://schemas.microsoft.com/office/drawing/2014/main" id="{AC525D10-FBFE-461D-90BB-FA14091A584E}"/>
              </a:ext>
            </a:extLst>
          </p:cNvPr>
          <p:cNvSpPr>
            <a:spLocks xmlns:a="http://schemas.openxmlformats.org/drawingml/2006/main" noGrp="1"/>
          </p:cNvSpPr>
          <p:nvPr/>
        </p:nvSpPr>
        <p:spPr>
          <a:xfrm xmlns:a="http://schemas.openxmlformats.org/drawingml/2006/main">
            <a:off x="11220450" y="6343650"/>
            <a:ext cx="285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65745F"/>
                </a:solidFill>
                <a:latin typeface="Inter"/>
                <a:ea typeface="Inter"/>
                <a:cs typeface="Inter"/>
              </a:defRPr>
            </a:defPPr>
          </a:lstStyle>
          <a:p xmlns:a="http://schemas.openxmlformats.org/drawingml/2006/main">
            <a:pPr algn="r">
              <a:lnSpc>
                <a:spcPct val="113000"/>
              </a:lnSpc>
              <a:buNone/>
              <a:defRPr sz="1050">
                <a:solidFill>
                  <a:srgbClr val="65745F"/>
                </a:solidFill>
                <a:latin typeface="Inter"/>
                <a:ea typeface="Inter"/>
                <a:cs typeface="Inter"/>
              </a:defRPr>
            </a:pPr>
            <a:r>
              <a:rPr sz="1050">
                <a:solidFill>
                  <a:srgbClr val="65745F"/>
                </a:solidFill>
                <a:latin typeface="Inter"/>
                <a:ea typeface="Inter"/>
                <a:cs typeface="Inter"/>
              </a:rPr>
              <a:t>06</a:t>
            </a:r>
          </a:p>
        </p:txBody>
      </p:sp>
      <p:sp>
        <p:nvSpPr>
          <p:cNvPr id="4" name="text-3">
            <a:extLst xmlns:a="http://schemas.openxmlformats.org/drawingml/2006/main">
              <a:ext uri="{FF2B5EF4-FFF2-40B4-BE49-F238E27FC236}">
                <a16:creationId xmlns:a16="http://schemas.microsoft.com/office/drawing/2014/main" id="{30CC30C4-ABC1-4531-B928-9B38860B97E1}"/>
              </a:ext>
            </a:extLst>
          </p:cNvPr>
          <p:cNvSpPr>
            <a:spLocks xmlns:a="http://schemas.openxmlformats.org/drawingml/2006/main" noGrp="1"/>
          </p:cNvSpPr>
          <p:nvPr/>
        </p:nvSpPr>
        <p:spPr>
          <a:xfrm xmlns:a="http://schemas.openxmlformats.org/drawingml/2006/main">
            <a:off x="685800" y="11049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675">
                <a:solidFill>
                  <a:srgbClr val="203C2D"/>
                </a:solidFill>
                <a:latin typeface="Inter"/>
                <a:ea typeface="Inter"/>
                <a:cs typeface="Inter"/>
              </a:defRPr>
            </a:defPPr>
          </a:lstStyle>
          <a:p xmlns:a="http://schemas.openxmlformats.org/drawingml/2006/main">
            <a:pPr algn="l">
              <a:lnSpc>
                <a:spcPct val="113000"/>
              </a:lnSpc>
              <a:buNone/>
              <a:defRPr sz="3675">
                <a:solidFill>
                  <a:srgbClr val="203C2D"/>
                </a:solidFill>
                <a:latin typeface="Inter"/>
                <a:ea typeface="Inter"/>
                <a:cs typeface="Inter"/>
              </a:defRPr>
            </a:pPr>
            <a:r>
              <a:rPr sz="3675">
                <a:solidFill>
                  <a:srgbClr val="203C2D"/>
                </a:solidFill>
                <a:latin typeface="Inter"/>
                <a:ea typeface="Inter"/>
                <a:cs typeface="Inter"/>
              </a:rPr>
              <a:t>Our proposed position</a:t>
            </a:r>
          </a:p>
        </p:txBody>
      </p:sp>
      <p:sp>
        <p:nvSpPr>
          <p:cNvPr id="5" name="text-4">
            <a:extLst xmlns:a="http://schemas.openxmlformats.org/drawingml/2006/main">
              <a:ext uri="{FF2B5EF4-FFF2-40B4-BE49-F238E27FC236}">
                <a16:creationId xmlns:a16="http://schemas.microsoft.com/office/drawing/2014/main" id="{30DB33C7-7633-4492-854B-9A3E50FBBA3A}"/>
              </a:ext>
            </a:extLst>
          </p:cNvPr>
          <p:cNvSpPr>
            <a:spLocks xmlns:a="http://schemas.openxmlformats.org/drawingml/2006/main" noGrp="1"/>
          </p:cNvSpPr>
          <p:nvPr/>
        </p:nvSpPr>
        <p:spPr>
          <a:xfrm xmlns:a="http://schemas.openxmlformats.org/drawingml/2006/main">
            <a:off x="714375" y="2238375"/>
            <a:ext cx="47625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00">
                <a:solidFill>
                  <a:srgbClr val="203C2D"/>
                </a:solidFill>
                <a:latin typeface="Inter"/>
                <a:ea typeface="Inter"/>
                <a:cs typeface="Inter"/>
              </a:defRPr>
            </a:defPPr>
          </a:lstStyle>
          <a:p xmlns:a="http://schemas.openxmlformats.org/drawingml/2006/main">
            <a:pPr algn="l">
              <a:lnSpc>
                <a:spcPct val="113000"/>
              </a:lnSpc>
              <a:buNone/>
              <a:defRPr sz="2700">
                <a:solidFill>
                  <a:srgbClr val="203C2D"/>
                </a:solidFill>
                <a:latin typeface="Inter"/>
                <a:ea typeface="Inter"/>
                <a:cs typeface="Inter"/>
              </a:defRPr>
            </a:pPr>
            <a:r>
              <a:rPr sz="2700">
                <a:solidFill>
                  <a:srgbClr val="203C2D"/>
                </a:solidFill>
                <a:latin typeface="Inter"/>
                <a:ea typeface="Inter"/>
                <a:cs typeface="Inter"/>
              </a:rPr>
              <a:t>Venice</a:t>
            </a:r>
          </a:p>
        </p:txBody>
      </p:sp>
      <p:sp>
        <p:nvSpPr>
          <p:cNvPr id="6" name="text-5">
            <a:extLst xmlns:a="http://schemas.openxmlformats.org/drawingml/2006/main">
              <a:ext uri="{FF2B5EF4-FFF2-40B4-BE49-F238E27FC236}">
                <a16:creationId xmlns:a16="http://schemas.microsoft.com/office/drawing/2014/main" id="{15213DA9-9B0A-4D78-B358-976C6F04FA2D}"/>
              </a:ext>
            </a:extLst>
          </p:cNvPr>
          <p:cNvSpPr>
            <a:spLocks xmlns:a="http://schemas.openxmlformats.org/drawingml/2006/main" noGrp="1"/>
          </p:cNvSpPr>
          <p:nvPr/>
        </p:nvSpPr>
        <p:spPr>
          <a:xfrm xmlns:a="http://schemas.openxmlformats.org/drawingml/2006/main">
            <a:off x="6505575" y="2238375"/>
            <a:ext cx="4953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00">
                <a:solidFill>
                  <a:srgbClr val="203C2D"/>
                </a:solidFill>
                <a:latin typeface="Inter"/>
                <a:ea typeface="Inter"/>
                <a:cs typeface="Inter"/>
              </a:defRPr>
            </a:defPPr>
          </a:lstStyle>
          <a:p xmlns:a="http://schemas.openxmlformats.org/drawingml/2006/main">
            <a:pPr algn="l">
              <a:lnSpc>
                <a:spcPct val="113000"/>
              </a:lnSpc>
              <a:buNone/>
              <a:defRPr sz="2700">
                <a:solidFill>
                  <a:srgbClr val="203C2D"/>
                </a:solidFill>
                <a:latin typeface="Inter"/>
                <a:ea typeface="Inter"/>
                <a:cs typeface="Inter"/>
              </a:defRPr>
            </a:pPr>
            <a:r>
              <a:rPr sz="2700">
                <a:solidFill>
                  <a:srgbClr val="203C2D"/>
                </a:solidFill>
                <a:latin typeface="Inter"/>
                <a:ea typeface="Inter"/>
                <a:cs typeface="Inter"/>
              </a:rPr>
              <a:t>Undergrove</a:t>
            </a:r>
          </a:p>
        </p:txBody>
      </p:sp>
      <p:sp>
        <p:nvSpPr>
          <p:cNvPr id="7" name="text-6">
            <a:extLst xmlns:a="http://schemas.openxmlformats.org/drawingml/2006/main">
              <a:ext uri="{FF2B5EF4-FFF2-40B4-BE49-F238E27FC236}">
                <a16:creationId xmlns:a16="http://schemas.microsoft.com/office/drawing/2014/main" id="{42007290-EAD4-4A25-AAE0-31257C60095C}"/>
              </a:ext>
            </a:extLst>
          </p:cNvPr>
          <p:cNvSpPr>
            <a:spLocks xmlns:a="http://schemas.openxmlformats.org/drawingml/2006/main" noGrp="1"/>
          </p:cNvSpPr>
          <p:nvPr/>
        </p:nvSpPr>
        <p:spPr>
          <a:xfrm xmlns:a="http://schemas.openxmlformats.org/drawingml/2006/main">
            <a:off x="714375" y="2809875"/>
            <a:ext cx="481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75">
                <a:solidFill>
                  <a:srgbClr val="65745F"/>
                </a:solidFill>
                <a:latin typeface="Inter"/>
                <a:ea typeface="Inter"/>
                <a:cs typeface="Inter"/>
              </a:defRPr>
            </a:defPPr>
          </a:lstStyle>
          <a:p xmlns:a="http://schemas.openxmlformats.org/drawingml/2006/main">
            <a:pPr algn="l">
              <a:lnSpc>
                <a:spcPct val="113000"/>
              </a:lnSpc>
              <a:buNone/>
              <a:defRPr sz="975">
                <a:solidFill>
                  <a:srgbClr val="65745F"/>
                </a:solidFill>
                <a:latin typeface="Inter"/>
                <a:ea typeface="Inter"/>
                <a:cs typeface="Inter"/>
              </a:defRPr>
            </a:pPr>
            <a:r>
              <a:rPr sz="975">
                <a:solidFill>
                  <a:srgbClr val="65745F"/>
                </a:solidFill>
                <a:latin typeface="Inter"/>
                <a:ea typeface="Inter"/>
                <a:cs typeface="Inter"/>
              </a:rPr>
              <a:t>PUBLISHED OFFERING</a:t>
            </a:r>
          </a:p>
        </p:txBody>
      </p:sp>
      <p:sp>
        <p:nvSpPr>
          <p:cNvPr id="8" name="text-7">
            <a:extLst xmlns:a="http://schemas.openxmlformats.org/drawingml/2006/main">
              <a:ext uri="{FF2B5EF4-FFF2-40B4-BE49-F238E27FC236}">
                <a16:creationId xmlns:a16="http://schemas.microsoft.com/office/drawing/2014/main" id="{3427E3A0-F019-48BA-A190-DDA80A13F7E9}"/>
              </a:ext>
            </a:extLst>
          </p:cNvPr>
          <p:cNvSpPr>
            <a:spLocks xmlns:a="http://schemas.openxmlformats.org/drawingml/2006/main" noGrp="1"/>
          </p:cNvSpPr>
          <p:nvPr/>
        </p:nvSpPr>
        <p:spPr>
          <a:xfrm xmlns:a="http://schemas.openxmlformats.org/drawingml/2006/main">
            <a:off x="6505575" y="2809875"/>
            <a:ext cx="4810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75">
                <a:solidFill>
                  <a:srgbClr val="65745F"/>
                </a:solidFill>
                <a:latin typeface="Inter"/>
                <a:ea typeface="Inter"/>
                <a:cs typeface="Inter"/>
              </a:defRPr>
            </a:defPPr>
          </a:lstStyle>
          <a:p xmlns:a="http://schemas.openxmlformats.org/drawingml/2006/main">
            <a:pPr algn="l">
              <a:lnSpc>
                <a:spcPct val="113000"/>
              </a:lnSpc>
              <a:buNone/>
              <a:defRPr sz="975">
                <a:solidFill>
                  <a:srgbClr val="65745F"/>
                </a:solidFill>
                <a:latin typeface="Inter"/>
                <a:ea typeface="Inter"/>
                <a:cs typeface="Inter"/>
              </a:defRPr>
            </a:pPr>
            <a:r>
              <a:rPr sz="975">
                <a:solidFill>
                  <a:srgbClr val="65745F"/>
                </a:solidFill>
                <a:latin typeface="Inter"/>
                <a:ea typeface="Inter"/>
                <a:cs typeface="Inter"/>
              </a:rPr>
              <a:t>PRODUCT DIRECTION</a:t>
            </a:r>
          </a:p>
        </p:txBody>
      </p:sp>
      <p:sp>
        <p:nvSpPr>
          <p:cNvPr id="9" name="diagram-node">
            <a:extLst xmlns:a="http://schemas.openxmlformats.org/drawingml/2006/main">
              <a:ext uri="{FF2B5EF4-FFF2-40B4-BE49-F238E27FC236}">
                <a16:creationId xmlns:a16="http://schemas.microsoft.com/office/drawing/2014/main" id="{36B7C9EA-3E7A-4707-9E00-B714A3D2D05B}"/>
              </a:ext>
            </a:extLst>
          </p:cNvPr>
          <p:cNvSpPr>
            <a:spLocks xmlns:a="http://schemas.openxmlformats.org/drawingml/2006/main" noGrp="1"/>
          </p:cNvSpPr>
          <p:nvPr/>
        </p:nvSpPr>
        <p:spPr>
          <a:xfrm xmlns:a="http://schemas.openxmlformats.org/drawingml/2006/main">
            <a:off x="714375" y="3228975"/>
            <a:ext cx="4810125"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10" name="diagram-node">
            <a:extLst xmlns:a="http://schemas.openxmlformats.org/drawingml/2006/main">
              <a:ext uri="{FF2B5EF4-FFF2-40B4-BE49-F238E27FC236}">
                <a16:creationId xmlns:a16="http://schemas.microsoft.com/office/drawing/2014/main" id="{29F475CF-8701-494B-B8A4-D699645AB910}"/>
              </a:ext>
            </a:extLst>
          </p:cNvPr>
          <p:cNvSpPr>
            <a:spLocks xmlns:a="http://schemas.openxmlformats.org/drawingml/2006/main" noGrp="1"/>
          </p:cNvSpPr>
          <p:nvPr/>
        </p:nvSpPr>
        <p:spPr>
          <a:xfrm xmlns:a="http://schemas.openxmlformats.org/drawingml/2006/main">
            <a:off x="6505575" y="3228975"/>
            <a:ext cx="4810125"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0DA42EB4-2405-4862-8DCE-0D5B63C109FD}"/>
              </a:ext>
            </a:extLst>
          </p:cNvPr>
          <p:cNvSpPr>
            <a:spLocks xmlns:a="http://schemas.openxmlformats.org/drawingml/2006/main" noGrp="1"/>
          </p:cNvSpPr>
          <p:nvPr/>
        </p:nvSpPr>
        <p:spPr>
          <a:xfrm xmlns:a="http://schemas.openxmlformats.org/drawingml/2006/main">
            <a:off x="714375" y="3533775"/>
            <a:ext cx="4810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a:solidFill>
                  <a:srgbClr val="203C2D"/>
                </a:solidFill>
                <a:latin typeface="Inter"/>
                <a:ea typeface="Inter"/>
                <a:cs typeface="Inter"/>
              </a:defRPr>
            </a:defPPr>
          </a:lstStyle>
          <a:p xmlns:a="http://schemas.openxmlformats.org/drawingml/2006/main">
            <a:pPr algn="l">
              <a:lnSpc>
                <a:spcPct val="113000"/>
              </a:lnSpc>
              <a:buNone/>
              <a:defRPr sz="1875">
                <a:solidFill>
                  <a:srgbClr val="203C2D"/>
                </a:solidFill>
                <a:latin typeface="Inter"/>
                <a:ea typeface="Inter"/>
                <a:cs typeface="Inter"/>
              </a:defRPr>
            </a:pPr>
            <a:r>
              <a:rPr sz="1875">
                <a:solidFill>
                  <a:srgbClr val="203C2D"/>
                </a:solidFill>
                <a:latin typeface="Inter"/>
                <a:ea typeface="Inter"/>
                <a:cs typeface="Inter"/>
              </a:rPr>
              <a:t>Model-dependent privacy modes</a:t>
            </a:r>
          </a:p>
        </p:txBody>
      </p:sp>
      <p:sp>
        <p:nvSpPr>
          <p:cNvPr id="12" name="text-11">
            <a:extLst xmlns:a="http://schemas.openxmlformats.org/drawingml/2006/main">
              <a:ext uri="{FF2B5EF4-FFF2-40B4-BE49-F238E27FC236}">
                <a16:creationId xmlns:a16="http://schemas.microsoft.com/office/drawing/2014/main" id="{EC6D2970-8E55-4C06-92ED-E087695F9A9B}"/>
              </a:ext>
            </a:extLst>
          </p:cNvPr>
          <p:cNvSpPr>
            <a:spLocks xmlns:a="http://schemas.openxmlformats.org/drawingml/2006/main" noGrp="1"/>
          </p:cNvSpPr>
          <p:nvPr/>
        </p:nvSpPr>
        <p:spPr>
          <a:xfrm xmlns:a="http://schemas.openxmlformats.org/drawingml/2006/main">
            <a:off x="714375" y="4114800"/>
            <a:ext cx="4810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a:solidFill>
                  <a:srgbClr val="65745F"/>
                </a:solidFill>
                <a:latin typeface="Inter"/>
                <a:ea typeface="Inter"/>
                <a:cs typeface="Inter"/>
              </a:defRPr>
            </a:defPPr>
          </a:lstStyle>
          <a:p xmlns:a="http://schemas.openxmlformats.org/drawingml/2006/main">
            <a:pPr algn="l">
              <a:lnSpc>
                <a:spcPct val="118000"/>
              </a:lnSpc>
              <a:buNone/>
              <a:defRPr sz="1800">
                <a:solidFill>
                  <a:srgbClr val="65745F"/>
                </a:solidFill>
                <a:latin typeface="Inter"/>
                <a:ea typeface="Inter"/>
                <a:cs typeface="Inter"/>
              </a:defRPr>
            </a:pPr>
            <a:r>
              <a:rPr sz="1800">
                <a:solidFill>
                  <a:srgbClr val="65745F"/>
                </a:solidFill>
                <a:latin typeface="Inter"/>
                <a:ea typeface="Inter"/>
                <a:cs typeface="Inter"/>
              </a:rPr>
              <a:t>Anonymous</a:t>
            </a:r>
          </a:p>
          <a:p xmlns:a="http://schemas.openxmlformats.org/drawingml/2006/main">
            <a:pPr algn="l">
              <a:lnSpc>
                <a:spcPct val="118000"/>
              </a:lnSpc>
              <a:buNone/>
              <a:defRPr sz="1800">
                <a:solidFill>
                  <a:srgbClr val="65745F"/>
                </a:solidFill>
                <a:latin typeface="Inter"/>
                <a:ea typeface="Inter"/>
                <a:cs typeface="Inter"/>
              </a:defRPr>
            </a:pPr>
            <a:r>
              <a:rPr sz="1800">
                <a:solidFill>
                  <a:srgbClr val="65745F"/>
                </a:solidFill>
                <a:latin typeface="Inter"/>
                <a:ea typeface="Inter"/>
                <a:cs typeface="Inter"/>
              </a:rPr>
              <a:t>Private</a:t>
            </a:r>
          </a:p>
          <a:p xmlns:a="http://schemas.openxmlformats.org/drawingml/2006/main">
            <a:pPr algn="l">
              <a:lnSpc>
                <a:spcPct val="118000"/>
              </a:lnSpc>
              <a:buNone/>
              <a:defRPr sz="1800">
                <a:solidFill>
                  <a:srgbClr val="65745F"/>
                </a:solidFill>
                <a:latin typeface="Inter"/>
                <a:ea typeface="Inter"/>
                <a:cs typeface="Inter"/>
              </a:defRPr>
            </a:pPr>
            <a:r>
              <a:rPr sz="1800">
                <a:solidFill>
                  <a:srgbClr val="65745F"/>
                </a:solidFill>
                <a:latin typeface="Inter"/>
                <a:ea typeface="Inter"/>
                <a:cs typeface="Inter"/>
              </a:rPr>
              <a:t>TEE</a:t>
            </a:r>
          </a:p>
          <a:p xmlns:a="http://schemas.openxmlformats.org/drawingml/2006/main">
            <a:pPr algn="l">
              <a:lnSpc>
                <a:spcPct val="118000"/>
              </a:lnSpc>
              <a:buNone/>
              <a:defRPr sz="1800">
                <a:solidFill>
                  <a:srgbClr val="65745F"/>
                </a:solidFill>
                <a:latin typeface="Inter"/>
                <a:ea typeface="Inter"/>
                <a:cs typeface="Inter"/>
              </a:defRPr>
            </a:pPr>
            <a:r>
              <a:rPr sz="1800">
                <a:solidFill>
                  <a:srgbClr val="65745F"/>
                </a:solidFill>
                <a:latin typeface="Inter"/>
                <a:ea typeface="Inter"/>
                <a:cs typeface="Inter"/>
              </a:rPr>
              <a:t>E2EE</a:t>
            </a:r>
          </a:p>
        </p:txBody>
      </p:sp>
      <p:sp>
        <p:nvSpPr>
          <p:cNvPr id="13" name="text-12">
            <a:extLst xmlns:a="http://schemas.openxmlformats.org/drawingml/2006/main">
              <a:ext uri="{FF2B5EF4-FFF2-40B4-BE49-F238E27FC236}">
                <a16:creationId xmlns:a16="http://schemas.microsoft.com/office/drawing/2014/main" id="{EF5468D4-BA36-4871-87A5-60A5B31E7EE5}"/>
              </a:ext>
            </a:extLst>
          </p:cNvPr>
          <p:cNvSpPr>
            <a:spLocks xmlns:a="http://schemas.openxmlformats.org/drawingml/2006/main" noGrp="1"/>
          </p:cNvSpPr>
          <p:nvPr/>
        </p:nvSpPr>
        <p:spPr>
          <a:xfrm xmlns:a="http://schemas.openxmlformats.org/drawingml/2006/main">
            <a:off x="6505575" y="3533775"/>
            <a:ext cx="48958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a:solidFill>
                  <a:srgbClr val="203C2D"/>
                </a:solidFill>
                <a:latin typeface="Inter"/>
                <a:ea typeface="Inter"/>
                <a:cs typeface="Inter"/>
              </a:defRPr>
            </a:defPPr>
          </a:lstStyle>
          <a:p xmlns:a="http://schemas.openxmlformats.org/drawingml/2006/main">
            <a:pPr algn="l">
              <a:lnSpc>
                <a:spcPct val="113000"/>
              </a:lnSpc>
              <a:buNone/>
              <a:defRPr sz="2400">
                <a:solidFill>
                  <a:srgbClr val="203C2D"/>
                </a:solidFill>
                <a:latin typeface="Inter"/>
                <a:ea typeface="Inter"/>
                <a:cs typeface="Inter"/>
              </a:defRPr>
            </a:pPr>
            <a:r>
              <a:rPr sz="2400">
                <a:solidFill>
                  <a:srgbClr val="203C2D"/>
                </a:solidFill>
                <a:latin typeface="Inter"/>
                <a:ea typeface="Inter"/>
                <a:cs typeface="Inter"/>
              </a:rPr>
              <a:t>A focused environment</a:t>
            </a:r>
          </a:p>
          <a:p xmlns:a="http://schemas.openxmlformats.org/drawingml/2006/main">
            <a:pPr algn="l">
              <a:lnSpc>
                <a:spcPct val="113000"/>
              </a:lnSpc>
              <a:buNone/>
              <a:defRPr sz="2400">
                <a:solidFill>
                  <a:srgbClr val="203C2D"/>
                </a:solidFill>
                <a:latin typeface="Inter"/>
                <a:ea typeface="Inter"/>
                <a:cs typeface="Inter"/>
              </a:defRPr>
            </a:pPr>
            <a:r>
              <a:rPr sz="2400">
                <a:solidFill>
                  <a:srgbClr val="203C2D"/>
                </a:solidFill>
                <a:latin typeface="Inter"/>
                <a:ea typeface="Inter"/>
                <a:cs typeface="Inter"/>
              </a:rPr>
              <a:t>for sustained work</a:t>
            </a:r>
          </a:p>
        </p:txBody>
      </p:sp>
      <p:sp>
        <p:nvSpPr>
          <p:cNvPr id="14" name="text-13">
            <a:extLst xmlns:a="http://schemas.openxmlformats.org/drawingml/2006/main">
              <a:ext uri="{FF2B5EF4-FFF2-40B4-BE49-F238E27FC236}">
                <a16:creationId xmlns:a16="http://schemas.microsoft.com/office/drawing/2014/main" id="{68ADC50C-AF69-4CAA-A26C-1FF2BA8D1E2F}"/>
              </a:ext>
            </a:extLst>
          </p:cNvPr>
          <p:cNvSpPr>
            <a:spLocks xmlns:a="http://schemas.openxmlformats.org/drawingml/2006/main" noGrp="1"/>
          </p:cNvSpPr>
          <p:nvPr/>
        </p:nvSpPr>
        <p:spPr>
          <a:xfrm xmlns:a="http://schemas.openxmlformats.org/drawingml/2006/main">
            <a:off x="6505575" y="4676775"/>
            <a:ext cx="48958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a:solidFill>
                  <a:srgbClr val="65745F"/>
                </a:solidFill>
                <a:latin typeface="Inter"/>
                <a:ea typeface="Inter"/>
                <a:cs typeface="Inter"/>
              </a:defRPr>
            </a:defPPr>
          </a:lstStyle>
          <a:p xmlns:a="http://schemas.openxmlformats.org/drawingml/2006/main">
            <a:pPr algn="l">
              <a:lnSpc>
                <a:spcPct val="120000"/>
              </a:lnSpc>
              <a:buNone/>
              <a:defRPr sz="1800">
                <a:solidFill>
                  <a:srgbClr val="65745F"/>
                </a:solidFill>
                <a:latin typeface="Inter"/>
                <a:ea typeface="Inter"/>
                <a:cs typeface="Inter"/>
              </a:defRPr>
            </a:pPr>
            <a:r>
              <a:rPr sz="1800">
                <a:solidFill>
                  <a:srgbClr val="65745F"/>
                </a:solidFill>
                <a:latin typeface="Inter"/>
                <a:ea typeface="Inter"/>
                <a:cs typeface="Inter"/>
              </a:rPr>
              <a:t>User-controlled knowledge</a:t>
            </a:r>
          </a:p>
          <a:p xmlns:a="http://schemas.openxmlformats.org/drawingml/2006/main">
            <a:pPr algn="l">
              <a:lnSpc>
                <a:spcPct val="120000"/>
              </a:lnSpc>
              <a:buNone/>
              <a:defRPr sz="1800">
                <a:solidFill>
                  <a:srgbClr val="65745F"/>
                </a:solidFill>
                <a:latin typeface="Inter"/>
                <a:ea typeface="Inter"/>
                <a:cs typeface="Inter"/>
              </a:defRPr>
            </a:pPr>
            <a:r>
              <a:rPr sz="1800">
                <a:solidFill>
                  <a:srgbClr val="65745F"/>
                </a:solidFill>
                <a:latin typeface="Inter"/>
                <a:ea typeface="Inter"/>
                <a:cs typeface="Inter"/>
              </a:rPr>
              <a:t>Clear data choices for each model</a:t>
            </a:r>
          </a:p>
          <a:p xmlns:a="http://schemas.openxmlformats.org/drawingml/2006/main">
            <a:pPr algn="l">
              <a:lnSpc>
                <a:spcPct val="120000"/>
              </a:lnSpc>
              <a:buNone/>
              <a:defRPr sz="1800">
                <a:solidFill>
                  <a:srgbClr val="65745F"/>
                </a:solidFill>
                <a:latin typeface="Inter"/>
                <a:ea typeface="Inter"/>
                <a:cs typeface="Inter"/>
              </a:defRPr>
            </a:pPr>
            <a:r>
              <a:rPr sz="1800">
                <a:solidFill>
                  <a:srgbClr val="65745F"/>
                </a:solidFill>
                <a:latin typeface="Inter"/>
                <a:ea typeface="Inter"/>
                <a:cs typeface="Inter"/>
              </a:rPr>
              <a:t>Portable conversations</a:t>
            </a:r>
          </a:p>
        </p:txBody>
      </p:sp>
      <p:sp>
        <p:nvSpPr>
          <p:cNvPr id="15" name="text-14">
            <a:extLst xmlns:a="http://schemas.openxmlformats.org/drawingml/2006/main">
              <a:ext uri="{FF2B5EF4-FFF2-40B4-BE49-F238E27FC236}">
                <a16:creationId xmlns:a16="http://schemas.microsoft.com/office/drawing/2014/main" id="{B16E3F29-DE2D-4D3C-937A-54434AEC0826}"/>
              </a:ext>
            </a:extLst>
          </p:cNvPr>
          <p:cNvSpPr>
            <a:spLocks xmlns:a="http://schemas.openxmlformats.org/drawingml/2006/main" noGrp="1"/>
          </p:cNvSpPr>
          <p:nvPr/>
        </p:nvSpPr>
        <p:spPr>
          <a:xfrm xmlns:a="http://schemas.openxmlformats.org/drawingml/2006/main">
            <a:off x="714375" y="5972175"/>
            <a:ext cx="10763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050">
                <a:solidFill>
                  <a:srgbClr val="65745F"/>
                </a:solidFill>
                <a:latin typeface="Inter"/>
                <a:ea typeface="Inter"/>
                <a:cs typeface="Inter"/>
              </a:defRPr>
            </a:defPPr>
          </a:lstStyle>
          <a:p xmlns:a="http://schemas.openxmlformats.org/drawingml/2006/main">
            <a:pPr algn="l">
              <a:lnSpc>
                <a:spcPct val="113000"/>
              </a:lnSpc>
              <a:buNone/>
              <a:defRPr sz="1050">
                <a:solidFill>
                  <a:srgbClr val="65745F"/>
                </a:solidFill>
                <a:latin typeface="Inter"/>
                <a:ea typeface="Inter"/>
                <a:cs typeface="Inter"/>
              </a:defRPr>
            </a:pPr>
            <a:r>
              <a:rPr sz="1050">
                <a:solidFill>
                  <a:srgbClr val="65745F"/>
                </a:solidFill>
                <a:latin typeface="Inter"/>
                <a:ea typeface="Inter"/>
                <a:cs typeface="Inter"/>
              </a:rPr>
              <a:t>Venice's published documentation, checked 19 October 2026. Provider claims are not an independent audit.</a:t>
            </a:r>
          </a:p>
        </p:txBody>
      </p:sp>
    </p:spTree>
    <p:extLst>
      <p:ext uri="{BB962C8B-B14F-4D97-AF65-F5344CB8AC3E}">
        <p14:creationId xmlns:p14="http://schemas.microsoft.com/office/powerpoint/2010/main" val="1571458732"/>
      </p:ext>
    </p:extLst>
  </p:cSld>
</p:sld>
</file>

<file path=ppt/slides/slide7.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FE54E961-963F-473D-A110-E18F069C0B5B}"/>
              </a:ext>
            </a:extLst>
          </p:cNvPr>
          <p:cNvPicPr>
            <a:picLocks xmlns:a="http://schemas.openxmlformats.org/drawingml/2006/main" noChangeAspect="1"/>
          </p:cNvPicPr>
          <p:nvPr/>
        </p:nvPicPr>
        <p:blipFill>
          <a:blip xmlns:r="http://schemas.openxmlformats.org/officeDocument/2006/relationships" xmlns:a="http://schemas.openxmlformats.org/drawingml/2006/main" r:embed="Rc309e799f2ef4966"/>
          <a:stretch xmlns:a="http://schemas.openxmlformats.org/drawingml/2006/main"/>
        </p:blipFill>
        <p:spPr>
          <a:xfrm xmlns:a="http://schemas.openxmlformats.org/drawingml/2006/main">
            <a:off x="685800" y="422695"/>
            <a:ext cx="238125" cy="249985"/>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2BDA24DA-70C0-4893-B846-BD9032EE51A3}"/>
              </a:ext>
            </a:extLst>
          </p:cNvPr>
          <p:cNvSpPr>
            <a:spLocks xmlns:a="http://schemas.openxmlformats.org/drawingml/2006/main" noGrp="1"/>
          </p:cNvSpPr>
          <p:nvPr/>
        </p:nvSpPr>
        <p:spPr>
          <a:xfrm xmlns:a="http://schemas.openxmlformats.org/drawingml/2006/main">
            <a:off x="685800" y="6362700"/>
            <a:ext cx="2190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00">
                <a:solidFill>
                  <a:srgbClr val="65745F"/>
                </a:solidFill>
                <a:latin typeface="Inter"/>
                <a:ea typeface="Inter"/>
                <a:cs typeface="Inter"/>
              </a:defRPr>
            </a:defPPr>
          </a:lstStyle>
          <a:p xmlns:a="http://schemas.openxmlformats.org/drawingml/2006/main">
            <a:pPr algn="l">
              <a:lnSpc>
                <a:spcPct val="113000"/>
              </a:lnSpc>
              <a:buNone/>
              <a:defRPr sz="900">
                <a:solidFill>
                  <a:srgbClr val="65745F"/>
                </a:solidFill>
                <a:latin typeface="Inter"/>
                <a:ea typeface="Inter"/>
                <a:cs typeface="Inter"/>
              </a:defRPr>
            </a:pPr>
            <a:r>
              <a:rPr sz="900">
                <a:solidFill>
                  <a:srgbClr val="65745F"/>
                </a:solidFill>
                <a:latin typeface="Inter"/>
                <a:ea typeface="Inter"/>
                <a:cs typeface="Inter"/>
              </a:rPr>
              <a:t>UNDERGROVE</a:t>
            </a:r>
          </a:p>
        </p:txBody>
      </p:sp>
      <p:sp>
        <p:nvSpPr>
          <p:cNvPr id="3" name="text-2">
            <a:extLst xmlns:a="http://schemas.openxmlformats.org/drawingml/2006/main">
              <a:ext uri="{FF2B5EF4-FFF2-40B4-BE49-F238E27FC236}">
                <a16:creationId xmlns:a16="http://schemas.microsoft.com/office/drawing/2014/main" id="{325959A9-B9FB-478A-A93D-FFDD0FB0F429}"/>
              </a:ext>
            </a:extLst>
          </p:cNvPr>
          <p:cNvSpPr>
            <a:spLocks xmlns:a="http://schemas.openxmlformats.org/drawingml/2006/main" noGrp="1"/>
          </p:cNvSpPr>
          <p:nvPr/>
        </p:nvSpPr>
        <p:spPr>
          <a:xfrm xmlns:a="http://schemas.openxmlformats.org/drawingml/2006/main">
            <a:off x="11220450" y="6343650"/>
            <a:ext cx="285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65745F"/>
                </a:solidFill>
                <a:latin typeface="Inter"/>
                <a:ea typeface="Inter"/>
                <a:cs typeface="Inter"/>
              </a:defRPr>
            </a:defPPr>
          </a:lstStyle>
          <a:p xmlns:a="http://schemas.openxmlformats.org/drawingml/2006/main">
            <a:pPr algn="r">
              <a:lnSpc>
                <a:spcPct val="113000"/>
              </a:lnSpc>
              <a:buNone/>
              <a:defRPr sz="1050">
                <a:solidFill>
                  <a:srgbClr val="65745F"/>
                </a:solidFill>
                <a:latin typeface="Inter"/>
                <a:ea typeface="Inter"/>
                <a:cs typeface="Inter"/>
              </a:defRPr>
            </a:pPr>
            <a:r>
              <a:rPr sz="1050">
                <a:solidFill>
                  <a:srgbClr val="65745F"/>
                </a:solidFill>
                <a:latin typeface="Inter"/>
                <a:ea typeface="Inter"/>
                <a:cs typeface="Inter"/>
              </a:rPr>
              <a:t>07</a:t>
            </a:r>
          </a:p>
        </p:txBody>
      </p:sp>
      <p:sp>
        <p:nvSpPr>
          <p:cNvPr id="4" name="text-3">
            <a:extLst xmlns:a="http://schemas.openxmlformats.org/drawingml/2006/main">
              <a:ext uri="{FF2B5EF4-FFF2-40B4-BE49-F238E27FC236}">
                <a16:creationId xmlns:a16="http://schemas.microsoft.com/office/drawing/2014/main" id="{3FB5518F-400F-43A4-8584-946F45DED7A1}"/>
              </a:ext>
            </a:extLst>
          </p:cNvPr>
          <p:cNvSpPr>
            <a:spLocks xmlns:a="http://schemas.openxmlformats.org/drawingml/2006/main" noGrp="1"/>
          </p:cNvSpPr>
          <p:nvPr/>
        </p:nvSpPr>
        <p:spPr>
          <a:xfrm xmlns:a="http://schemas.openxmlformats.org/drawingml/2006/main">
            <a:off x="685800" y="11049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750">
                <a:solidFill>
                  <a:srgbClr val="203C2D"/>
                </a:solidFill>
                <a:latin typeface="Inter"/>
                <a:ea typeface="Inter"/>
                <a:cs typeface="Inter"/>
              </a:defRPr>
            </a:defPPr>
          </a:lstStyle>
          <a:p xmlns:a="http://schemas.openxmlformats.org/drawingml/2006/main">
            <a:pPr algn="l">
              <a:lnSpc>
                <a:spcPct val="113000"/>
              </a:lnSpc>
              <a:buNone/>
              <a:defRPr sz="3750">
                <a:solidFill>
                  <a:srgbClr val="203C2D"/>
                </a:solidFill>
                <a:latin typeface="Inter"/>
                <a:ea typeface="Inter"/>
                <a:cs typeface="Inter"/>
              </a:defRPr>
            </a:pPr>
            <a:r>
              <a:rPr sz="3750">
                <a:solidFill>
                  <a:srgbClr val="203C2D"/>
                </a:solidFill>
                <a:latin typeface="Inter"/>
                <a:ea typeface="Inter"/>
                <a:cs typeface="Inter"/>
              </a:rPr>
              <a:t>Release gates</a:t>
            </a:r>
          </a:p>
        </p:txBody>
      </p:sp>
      <p:sp>
        <p:nvSpPr>
          <p:cNvPr id="5" name="text-4">
            <a:extLst xmlns:a="http://schemas.openxmlformats.org/drawingml/2006/main">
              <a:ext uri="{FF2B5EF4-FFF2-40B4-BE49-F238E27FC236}">
                <a16:creationId xmlns:a16="http://schemas.microsoft.com/office/drawing/2014/main" id="{948A9765-372C-45B2-A005-F2AB28AF95C1}"/>
              </a:ext>
            </a:extLst>
          </p:cNvPr>
          <p:cNvSpPr>
            <a:spLocks xmlns:a="http://schemas.openxmlformats.org/drawingml/2006/main" noGrp="1"/>
          </p:cNvSpPr>
          <p:nvPr/>
        </p:nvSpPr>
        <p:spPr>
          <a:xfrm xmlns:a="http://schemas.openxmlformats.org/drawingml/2006/main">
            <a:off x="714375" y="1933575"/>
            <a:ext cx="1033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a:solidFill>
                  <a:srgbClr val="65745F"/>
                </a:solidFill>
                <a:latin typeface="Inter"/>
                <a:ea typeface="Inter"/>
                <a:cs typeface="Inter"/>
              </a:defRPr>
            </a:defPPr>
          </a:lstStyle>
          <a:p xmlns:a="http://schemas.openxmlformats.org/drawingml/2006/main">
            <a:pPr algn="l">
              <a:lnSpc>
                <a:spcPct val="113000"/>
              </a:lnSpc>
              <a:buNone/>
              <a:defRPr sz="1875">
                <a:solidFill>
                  <a:srgbClr val="65745F"/>
                </a:solidFill>
                <a:latin typeface="Inter"/>
                <a:ea typeface="Inter"/>
                <a:cs typeface="Inter"/>
              </a:defRPr>
            </a:pPr>
            <a:r>
              <a:rPr sz="1875">
                <a:solidFill>
                  <a:srgbClr val="65745F"/>
                </a:solidFill>
                <a:latin typeface="Inter"/>
                <a:ea typeface="Inter"/>
                <a:cs typeface="Inter"/>
              </a:rPr>
              <a:t>Proposed sequence for the first live service.</a:t>
            </a:r>
          </a:p>
        </p:txBody>
      </p:sp>
      <p:sp>
        <p:nvSpPr>
          <p:cNvPr id="6" name="diagram-node">
            <a:extLst xmlns:a="http://schemas.openxmlformats.org/drawingml/2006/main">
              <a:ext uri="{FF2B5EF4-FFF2-40B4-BE49-F238E27FC236}">
                <a16:creationId xmlns:a16="http://schemas.microsoft.com/office/drawing/2014/main" id="{882AAC3E-2B3B-443C-BC97-04C9451EE661}"/>
              </a:ext>
            </a:extLst>
          </p:cNvPr>
          <p:cNvSpPr>
            <a:spLocks xmlns:a="http://schemas.openxmlformats.org/drawingml/2006/main" noGrp="1"/>
          </p:cNvSpPr>
          <p:nvPr/>
        </p:nvSpPr>
        <p:spPr>
          <a:xfrm xmlns:a="http://schemas.openxmlformats.org/drawingml/2006/main">
            <a:off x="714375" y="2914650"/>
            <a:ext cx="10620375" cy="9525"/>
          </a:xfrm>
          <a:prstGeom xmlns:a="http://schemas.openxmlformats.org/drawingml/2006/main" prst="rect">
            <a:avLst/>
          </a:prstGeom>
          <a:solidFill xmlns:a="http://schemas.openxmlformats.org/drawingml/2006/main">
            <a:srgbClr val="8FAE93"/>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562ECDFA-EE3E-4C39-A662-EF83F2A63E8F}"/>
              </a:ext>
            </a:extLst>
          </p:cNvPr>
          <p:cNvSpPr>
            <a:spLocks xmlns:a="http://schemas.openxmlformats.org/drawingml/2006/main" noGrp="1"/>
          </p:cNvSpPr>
          <p:nvPr/>
        </p:nvSpPr>
        <p:spPr>
          <a:xfrm xmlns:a="http://schemas.openxmlformats.org/drawingml/2006/main">
            <a:off x="714375" y="2581275"/>
            <a:ext cx="952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00">
                <a:solidFill>
                  <a:srgbClr val="2F5E46"/>
                </a:solidFill>
                <a:latin typeface="Inter"/>
                <a:ea typeface="Inter"/>
                <a:cs typeface="Inter"/>
              </a:defRPr>
            </a:defPPr>
          </a:lstStyle>
          <a:p xmlns:a="http://schemas.openxmlformats.org/drawingml/2006/main">
            <a:pPr algn="l">
              <a:lnSpc>
                <a:spcPct val="113000"/>
              </a:lnSpc>
              <a:buNone/>
              <a:defRPr sz="1200">
                <a:solidFill>
                  <a:srgbClr val="2F5E46"/>
                </a:solidFill>
                <a:latin typeface="Inter"/>
                <a:ea typeface="Inter"/>
                <a:cs typeface="Inter"/>
              </a:defRPr>
            </a:pPr>
            <a:r>
              <a:rPr sz="1200">
                <a:solidFill>
                  <a:srgbClr val="2F5E46"/>
                </a:solidFill>
                <a:latin typeface="Inter"/>
                <a:ea typeface="Inter"/>
                <a:cs typeface="Inter"/>
              </a:rPr>
              <a:t>01</a:t>
            </a:r>
          </a:p>
        </p:txBody>
      </p:sp>
      <p:sp>
        <p:nvSpPr>
          <p:cNvPr id="8" name="text-7">
            <a:extLst xmlns:a="http://schemas.openxmlformats.org/drawingml/2006/main">
              <a:ext uri="{FF2B5EF4-FFF2-40B4-BE49-F238E27FC236}">
                <a16:creationId xmlns:a16="http://schemas.microsoft.com/office/drawing/2014/main" id="{2CD80063-65C4-43BB-B0CD-12B45FD63355}"/>
              </a:ext>
            </a:extLst>
          </p:cNvPr>
          <p:cNvSpPr>
            <a:spLocks xmlns:a="http://schemas.openxmlformats.org/drawingml/2006/main" noGrp="1"/>
          </p:cNvSpPr>
          <p:nvPr/>
        </p:nvSpPr>
        <p:spPr>
          <a:xfrm xmlns:a="http://schemas.openxmlformats.org/drawingml/2006/main">
            <a:off x="714375" y="3295650"/>
            <a:ext cx="328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a:solidFill>
                  <a:srgbClr val="203C2D"/>
                </a:solidFill>
                <a:latin typeface="Inter"/>
                <a:ea typeface="Inter"/>
                <a:cs typeface="Inter"/>
              </a:defRPr>
            </a:defPPr>
          </a:lstStyle>
          <a:p xmlns:a="http://schemas.openxmlformats.org/drawingml/2006/main">
            <a:pPr algn="l">
              <a:lnSpc>
                <a:spcPct val="113000"/>
              </a:lnSpc>
              <a:buNone/>
              <a:defRPr sz="2325">
                <a:solidFill>
                  <a:srgbClr val="203C2D"/>
                </a:solidFill>
                <a:latin typeface="Inter"/>
                <a:ea typeface="Inter"/>
                <a:cs typeface="Inter"/>
              </a:defRPr>
            </a:pPr>
            <a:r>
              <a:rPr sz="2325">
                <a:solidFill>
                  <a:srgbClr val="203C2D"/>
                </a:solidFill>
                <a:latin typeface="Inter"/>
                <a:ea typeface="Inter"/>
                <a:cs typeface="Inter"/>
              </a:rPr>
              <a:t>Private alpha</a:t>
            </a:r>
          </a:p>
        </p:txBody>
      </p:sp>
      <p:sp>
        <p:nvSpPr>
          <p:cNvPr id="9" name="text-8">
            <a:extLst xmlns:a="http://schemas.openxmlformats.org/drawingml/2006/main">
              <a:ext uri="{FF2B5EF4-FFF2-40B4-BE49-F238E27FC236}">
                <a16:creationId xmlns:a16="http://schemas.microsoft.com/office/drawing/2014/main" id="{06FA75DF-99BA-48FF-A74E-B4051E7822EA}"/>
              </a:ext>
            </a:extLst>
          </p:cNvPr>
          <p:cNvSpPr>
            <a:spLocks xmlns:a="http://schemas.openxmlformats.org/drawingml/2006/main" noGrp="1"/>
          </p:cNvSpPr>
          <p:nvPr/>
        </p:nvSpPr>
        <p:spPr>
          <a:xfrm xmlns:a="http://schemas.openxmlformats.org/drawingml/2006/main">
            <a:off x="714375" y="4095750"/>
            <a:ext cx="328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65745F"/>
                </a:solidFill>
                <a:latin typeface="Inter"/>
                <a:ea typeface="Inter"/>
                <a:cs typeface="Inter"/>
              </a:defRPr>
            </a:defPPr>
          </a:lstStyle>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One model and one</a:t>
            </a:r>
          </a:p>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hosting route</a:t>
            </a:r>
          </a:p>
        </p:txBody>
      </p:sp>
      <p:sp>
        <p:nvSpPr>
          <p:cNvPr id="10" name="text-9">
            <a:extLst xmlns:a="http://schemas.openxmlformats.org/drawingml/2006/main">
              <a:ext uri="{FF2B5EF4-FFF2-40B4-BE49-F238E27FC236}">
                <a16:creationId xmlns:a16="http://schemas.microsoft.com/office/drawing/2014/main" id="{85F24A41-CA71-41C4-9DC2-9248E23988ED}"/>
              </a:ext>
            </a:extLst>
          </p:cNvPr>
          <p:cNvSpPr>
            <a:spLocks xmlns:a="http://schemas.openxmlformats.org/drawingml/2006/main" noGrp="1"/>
          </p:cNvSpPr>
          <p:nvPr/>
        </p:nvSpPr>
        <p:spPr>
          <a:xfrm xmlns:a="http://schemas.openxmlformats.org/drawingml/2006/main">
            <a:off x="714375" y="4962525"/>
            <a:ext cx="3286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203C2D"/>
                </a:solidFill>
                <a:latin typeface="Inter"/>
                <a:ea typeface="Inter"/>
                <a:cs typeface="Inter"/>
              </a:defRPr>
            </a:defPPr>
          </a:lstStyle>
          <a:p xmlns:a="http://schemas.openxmlformats.org/drawingml/2006/main">
            <a:pPr algn="l">
              <a:lnSpc>
                <a:spcPct val="113000"/>
              </a:lnSpc>
              <a:buNone/>
              <a:defRPr sz="1650">
                <a:solidFill>
                  <a:srgbClr val="203C2D"/>
                </a:solidFill>
                <a:latin typeface="Inter"/>
                <a:ea typeface="Inter"/>
                <a:cs typeface="Inter"/>
              </a:defRPr>
            </a:pPr>
            <a:r>
              <a:rPr sz="1650">
                <a:solidFill>
                  <a:srgbClr val="203C2D"/>
                </a:solidFill>
                <a:latin typeface="Inter"/>
                <a:ea typeface="Inter"/>
                <a:cs typeface="Inter"/>
              </a:rPr>
              <a:t>Measured quality and latency.</a:t>
            </a:r>
          </a:p>
          <a:p xmlns:a="http://schemas.openxmlformats.org/drawingml/2006/main">
            <a:pPr algn="l">
              <a:lnSpc>
                <a:spcPct val="113000"/>
              </a:lnSpc>
              <a:buNone/>
              <a:defRPr sz="1650">
                <a:solidFill>
                  <a:srgbClr val="203C2D"/>
                </a:solidFill>
                <a:latin typeface="Inter"/>
                <a:ea typeface="Inter"/>
                <a:cs typeface="Inter"/>
              </a:defRPr>
            </a:pPr>
            <a:r>
              <a:rPr sz="1650">
                <a:solidFill>
                  <a:srgbClr val="203C2D"/>
                </a:solidFill>
                <a:latin typeface="Inter"/>
                <a:ea typeface="Inter"/>
                <a:cs typeface="Inter"/>
              </a:rPr>
              <a:t>A tested retention policy.</a:t>
            </a:r>
          </a:p>
        </p:txBody>
      </p:sp>
      <p:sp>
        <p:nvSpPr>
          <p:cNvPr id="11" name="text-10">
            <a:extLst xmlns:a="http://schemas.openxmlformats.org/drawingml/2006/main">
              <a:ext uri="{FF2B5EF4-FFF2-40B4-BE49-F238E27FC236}">
                <a16:creationId xmlns:a16="http://schemas.microsoft.com/office/drawing/2014/main" id="{5E9D4C34-C200-4706-9331-7CA496B107F7}"/>
              </a:ext>
            </a:extLst>
          </p:cNvPr>
          <p:cNvSpPr>
            <a:spLocks xmlns:a="http://schemas.openxmlformats.org/drawingml/2006/main" noGrp="1"/>
          </p:cNvSpPr>
          <p:nvPr/>
        </p:nvSpPr>
        <p:spPr>
          <a:xfrm xmlns:a="http://schemas.openxmlformats.org/drawingml/2006/main">
            <a:off x="4524375" y="2581275"/>
            <a:ext cx="952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00">
                <a:solidFill>
                  <a:srgbClr val="2F5E46"/>
                </a:solidFill>
                <a:latin typeface="Inter"/>
                <a:ea typeface="Inter"/>
                <a:cs typeface="Inter"/>
              </a:defRPr>
            </a:defPPr>
          </a:lstStyle>
          <a:p xmlns:a="http://schemas.openxmlformats.org/drawingml/2006/main">
            <a:pPr algn="l">
              <a:lnSpc>
                <a:spcPct val="113000"/>
              </a:lnSpc>
              <a:buNone/>
              <a:defRPr sz="1200">
                <a:solidFill>
                  <a:srgbClr val="2F5E46"/>
                </a:solidFill>
                <a:latin typeface="Inter"/>
                <a:ea typeface="Inter"/>
                <a:cs typeface="Inter"/>
              </a:defRPr>
            </a:pPr>
            <a:r>
              <a:rPr sz="1200">
                <a:solidFill>
                  <a:srgbClr val="2F5E46"/>
                </a:solidFill>
                <a:latin typeface="Inter"/>
                <a:ea typeface="Inter"/>
                <a:cs typeface="Inter"/>
              </a:rPr>
              <a:t>02</a:t>
            </a:r>
          </a:p>
        </p:txBody>
      </p:sp>
      <p:sp>
        <p:nvSpPr>
          <p:cNvPr id="12" name="text-11">
            <a:extLst xmlns:a="http://schemas.openxmlformats.org/drawingml/2006/main">
              <a:ext uri="{FF2B5EF4-FFF2-40B4-BE49-F238E27FC236}">
                <a16:creationId xmlns:a16="http://schemas.microsoft.com/office/drawing/2014/main" id="{A7357272-F393-4024-97FA-0598BE71C936}"/>
              </a:ext>
            </a:extLst>
          </p:cNvPr>
          <p:cNvSpPr>
            <a:spLocks xmlns:a="http://schemas.openxmlformats.org/drawingml/2006/main" noGrp="1"/>
          </p:cNvSpPr>
          <p:nvPr/>
        </p:nvSpPr>
        <p:spPr>
          <a:xfrm xmlns:a="http://schemas.openxmlformats.org/drawingml/2006/main">
            <a:off x="4524375" y="3295650"/>
            <a:ext cx="328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a:solidFill>
                  <a:srgbClr val="203C2D"/>
                </a:solidFill>
                <a:latin typeface="Inter"/>
                <a:ea typeface="Inter"/>
                <a:cs typeface="Inter"/>
              </a:defRPr>
            </a:defPPr>
          </a:lstStyle>
          <a:p xmlns:a="http://schemas.openxmlformats.org/drawingml/2006/main">
            <a:pPr algn="l">
              <a:lnSpc>
                <a:spcPct val="113000"/>
              </a:lnSpc>
              <a:buNone/>
              <a:defRPr sz="2325">
                <a:solidFill>
                  <a:srgbClr val="203C2D"/>
                </a:solidFill>
                <a:latin typeface="Inter"/>
                <a:ea typeface="Inter"/>
                <a:cs typeface="Inter"/>
              </a:defRPr>
            </a:pPr>
            <a:r>
              <a:rPr sz="2325">
                <a:solidFill>
                  <a:srgbClr val="203C2D"/>
                </a:solidFill>
                <a:latin typeface="Inter"/>
                <a:ea typeface="Inter"/>
                <a:cs typeface="Inter"/>
              </a:rPr>
              <a:t>Personal workspace</a:t>
            </a:r>
          </a:p>
        </p:txBody>
      </p:sp>
      <p:sp>
        <p:nvSpPr>
          <p:cNvPr id="13" name="text-12">
            <a:extLst xmlns:a="http://schemas.openxmlformats.org/drawingml/2006/main">
              <a:ext uri="{FF2B5EF4-FFF2-40B4-BE49-F238E27FC236}">
                <a16:creationId xmlns:a16="http://schemas.microsoft.com/office/drawing/2014/main" id="{6A738D27-0E0D-45FA-8F44-104CF4FE357B}"/>
              </a:ext>
            </a:extLst>
          </p:cNvPr>
          <p:cNvSpPr>
            <a:spLocks xmlns:a="http://schemas.openxmlformats.org/drawingml/2006/main" noGrp="1"/>
          </p:cNvSpPr>
          <p:nvPr/>
        </p:nvSpPr>
        <p:spPr>
          <a:xfrm xmlns:a="http://schemas.openxmlformats.org/drawingml/2006/main">
            <a:off x="4524375" y="4095750"/>
            <a:ext cx="328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65745F"/>
                </a:solidFill>
                <a:latin typeface="Inter"/>
                <a:ea typeface="Inter"/>
                <a:cs typeface="Inter"/>
              </a:defRPr>
            </a:defPPr>
          </a:lstStyle>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Context that users control</a:t>
            </a:r>
          </a:p>
        </p:txBody>
      </p:sp>
      <p:sp>
        <p:nvSpPr>
          <p:cNvPr id="14" name="text-13">
            <a:extLst xmlns:a="http://schemas.openxmlformats.org/drawingml/2006/main">
              <a:ext uri="{FF2B5EF4-FFF2-40B4-BE49-F238E27FC236}">
                <a16:creationId xmlns:a16="http://schemas.microsoft.com/office/drawing/2014/main" id="{C9794139-AB6B-423D-87F5-43B26AEC2489}"/>
              </a:ext>
            </a:extLst>
          </p:cNvPr>
          <p:cNvSpPr>
            <a:spLocks xmlns:a="http://schemas.openxmlformats.org/drawingml/2006/main" noGrp="1"/>
          </p:cNvSpPr>
          <p:nvPr/>
        </p:nvSpPr>
        <p:spPr>
          <a:xfrm xmlns:a="http://schemas.openxmlformats.org/drawingml/2006/main">
            <a:off x="4524375" y="4962525"/>
            <a:ext cx="3286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203C2D"/>
                </a:solidFill>
                <a:latin typeface="Inter"/>
                <a:ea typeface="Inter"/>
                <a:cs typeface="Inter"/>
              </a:defRPr>
            </a:defPPr>
          </a:lstStyle>
          <a:p xmlns:a="http://schemas.openxmlformats.org/drawingml/2006/main">
            <a:pPr algn="l">
              <a:lnSpc>
                <a:spcPct val="113000"/>
              </a:lnSpc>
              <a:buNone/>
              <a:defRPr sz="1650">
                <a:solidFill>
                  <a:srgbClr val="203C2D"/>
                </a:solidFill>
                <a:latin typeface="Inter"/>
                <a:ea typeface="Inter"/>
                <a:cs typeface="Inter"/>
              </a:defRPr>
            </a:pPr>
            <a:r>
              <a:rPr sz="1650">
                <a:solidFill>
                  <a:srgbClr val="203C2D"/>
                </a:solidFill>
                <a:latin typeface="Inter"/>
                <a:ea typeface="Inter"/>
                <a:cs typeface="Inter"/>
              </a:rPr>
              <a:t>Permission-scoped retrieval.</a:t>
            </a:r>
          </a:p>
          <a:p xmlns:a="http://schemas.openxmlformats.org/drawingml/2006/main">
            <a:pPr algn="l">
              <a:lnSpc>
                <a:spcPct val="113000"/>
              </a:lnSpc>
              <a:buNone/>
              <a:defRPr sz="1650">
                <a:solidFill>
                  <a:srgbClr val="203C2D"/>
                </a:solidFill>
                <a:latin typeface="Inter"/>
                <a:ea typeface="Inter"/>
                <a:cs typeface="Inter"/>
              </a:defRPr>
            </a:pPr>
            <a:r>
              <a:rPr sz="1650">
                <a:solidFill>
                  <a:srgbClr val="203C2D"/>
                </a:solidFill>
                <a:latin typeface="Inter"/>
                <a:ea typeface="Inter"/>
                <a:cs typeface="Inter"/>
              </a:rPr>
              <a:t>Reliable export and deletion.</a:t>
            </a:r>
          </a:p>
        </p:txBody>
      </p:sp>
      <p:sp>
        <p:nvSpPr>
          <p:cNvPr id="15" name="text-14">
            <a:extLst xmlns:a="http://schemas.openxmlformats.org/drawingml/2006/main">
              <a:ext uri="{FF2B5EF4-FFF2-40B4-BE49-F238E27FC236}">
                <a16:creationId xmlns:a16="http://schemas.microsoft.com/office/drawing/2014/main" id="{5D7C8F85-9FBE-4E7C-BE7F-17927532CA1E}"/>
              </a:ext>
            </a:extLst>
          </p:cNvPr>
          <p:cNvSpPr>
            <a:spLocks xmlns:a="http://schemas.openxmlformats.org/drawingml/2006/main" noGrp="1"/>
          </p:cNvSpPr>
          <p:nvPr/>
        </p:nvSpPr>
        <p:spPr>
          <a:xfrm xmlns:a="http://schemas.openxmlformats.org/drawingml/2006/main">
            <a:off x="8334375" y="2581275"/>
            <a:ext cx="952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00">
                <a:solidFill>
                  <a:srgbClr val="2F5E46"/>
                </a:solidFill>
                <a:latin typeface="Inter"/>
                <a:ea typeface="Inter"/>
                <a:cs typeface="Inter"/>
              </a:defRPr>
            </a:defPPr>
          </a:lstStyle>
          <a:p xmlns:a="http://schemas.openxmlformats.org/drawingml/2006/main">
            <a:pPr algn="l">
              <a:lnSpc>
                <a:spcPct val="113000"/>
              </a:lnSpc>
              <a:buNone/>
              <a:defRPr sz="1200">
                <a:solidFill>
                  <a:srgbClr val="2F5E46"/>
                </a:solidFill>
                <a:latin typeface="Inter"/>
                <a:ea typeface="Inter"/>
                <a:cs typeface="Inter"/>
              </a:defRPr>
            </a:pPr>
            <a:r>
              <a:rPr sz="1200">
                <a:solidFill>
                  <a:srgbClr val="2F5E46"/>
                </a:solidFill>
                <a:latin typeface="Inter"/>
                <a:ea typeface="Inter"/>
                <a:cs typeface="Inter"/>
              </a:rPr>
              <a:t>03</a:t>
            </a:r>
          </a:p>
        </p:txBody>
      </p:sp>
      <p:sp>
        <p:nvSpPr>
          <p:cNvPr id="16" name="text-15">
            <a:extLst xmlns:a="http://schemas.openxmlformats.org/drawingml/2006/main">
              <a:ext uri="{FF2B5EF4-FFF2-40B4-BE49-F238E27FC236}">
                <a16:creationId xmlns:a16="http://schemas.microsoft.com/office/drawing/2014/main" id="{785D6B95-8155-4F44-B4EC-F62BF3960F44}"/>
              </a:ext>
            </a:extLst>
          </p:cNvPr>
          <p:cNvSpPr>
            <a:spLocks xmlns:a="http://schemas.openxmlformats.org/drawingml/2006/main" noGrp="1"/>
          </p:cNvSpPr>
          <p:nvPr/>
        </p:nvSpPr>
        <p:spPr>
          <a:xfrm xmlns:a="http://schemas.openxmlformats.org/drawingml/2006/main">
            <a:off x="8334375" y="3295650"/>
            <a:ext cx="328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a:solidFill>
                  <a:srgbClr val="203C2D"/>
                </a:solidFill>
                <a:latin typeface="Inter"/>
                <a:ea typeface="Inter"/>
                <a:cs typeface="Inter"/>
              </a:defRPr>
            </a:defPPr>
          </a:lstStyle>
          <a:p xmlns:a="http://schemas.openxmlformats.org/drawingml/2006/main">
            <a:pPr algn="l">
              <a:lnSpc>
                <a:spcPct val="113000"/>
              </a:lnSpc>
              <a:buNone/>
              <a:defRPr sz="2325">
                <a:solidFill>
                  <a:srgbClr val="203C2D"/>
                </a:solidFill>
                <a:latin typeface="Inter"/>
                <a:ea typeface="Inter"/>
                <a:cs typeface="Inter"/>
              </a:defRPr>
            </a:pPr>
            <a:r>
              <a:rPr sz="2325">
                <a:solidFill>
                  <a:srgbClr val="203C2D"/>
                </a:solidFill>
                <a:latin typeface="Inter"/>
                <a:ea typeface="Inter"/>
                <a:cs typeface="Inter"/>
              </a:rPr>
              <a:t>Paid beta</a:t>
            </a:r>
          </a:p>
        </p:txBody>
      </p:sp>
      <p:sp>
        <p:nvSpPr>
          <p:cNvPr id="17" name="text-16">
            <a:extLst xmlns:a="http://schemas.openxmlformats.org/drawingml/2006/main">
              <a:ext uri="{FF2B5EF4-FFF2-40B4-BE49-F238E27FC236}">
                <a16:creationId xmlns:a16="http://schemas.microsoft.com/office/drawing/2014/main" id="{F97568B9-7BD0-4ED7-A99E-7DD861CD95BA}"/>
              </a:ext>
            </a:extLst>
          </p:cNvPr>
          <p:cNvSpPr>
            <a:spLocks xmlns:a="http://schemas.openxmlformats.org/drawingml/2006/main" noGrp="1"/>
          </p:cNvSpPr>
          <p:nvPr/>
        </p:nvSpPr>
        <p:spPr>
          <a:xfrm xmlns:a="http://schemas.openxmlformats.org/drawingml/2006/main">
            <a:off x="8334375" y="4095750"/>
            <a:ext cx="328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65745F"/>
                </a:solidFill>
                <a:latin typeface="Inter"/>
                <a:ea typeface="Inter"/>
                <a:cs typeface="Inter"/>
              </a:defRPr>
            </a:defPPr>
          </a:lstStyle>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A service people can rely on</a:t>
            </a:r>
          </a:p>
        </p:txBody>
      </p:sp>
      <p:sp>
        <p:nvSpPr>
          <p:cNvPr id="18" name="text-17">
            <a:extLst xmlns:a="http://schemas.openxmlformats.org/drawingml/2006/main">
              <a:ext uri="{FF2B5EF4-FFF2-40B4-BE49-F238E27FC236}">
                <a16:creationId xmlns:a16="http://schemas.microsoft.com/office/drawing/2014/main" id="{C8633B53-A737-4B0D-A02E-D44D84D673F2}"/>
              </a:ext>
            </a:extLst>
          </p:cNvPr>
          <p:cNvSpPr>
            <a:spLocks xmlns:a="http://schemas.openxmlformats.org/drawingml/2006/main" noGrp="1"/>
          </p:cNvSpPr>
          <p:nvPr/>
        </p:nvSpPr>
        <p:spPr>
          <a:xfrm xmlns:a="http://schemas.openxmlformats.org/drawingml/2006/main">
            <a:off x="8334375" y="4962525"/>
            <a:ext cx="3286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203C2D"/>
                </a:solidFill>
                <a:latin typeface="Inter"/>
                <a:ea typeface="Inter"/>
                <a:cs typeface="Inter"/>
              </a:defRPr>
            </a:defPPr>
          </a:lstStyle>
          <a:p xmlns:a="http://schemas.openxmlformats.org/drawingml/2006/main">
            <a:pPr algn="l">
              <a:lnSpc>
                <a:spcPct val="113000"/>
              </a:lnSpc>
              <a:buNone/>
              <a:defRPr sz="1650">
                <a:solidFill>
                  <a:srgbClr val="203C2D"/>
                </a:solidFill>
                <a:latin typeface="Inter"/>
                <a:ea typeface="Inter"/>
                <a:cs typeface="Inter"/>
              </a:defRPr>
            </a:pPr>
            <a:r>
              <a:rPr sz="1650">
                <a:solidFill>
                  <a:srgbClr val="203C2D"/>
                </a:solidFill>
                <a:latin typeface="Inter"/>
                <a:ea typeface="Inter"/>
                <a:cs typeface="Inter"/>
              </a:rPr>
              <a:t>Real task costs and capacity.</a:t>
            </a:r>
          </a:p>
          <a:p xmlns:a="http://schemas.openxmlformats.org/drawingml/2006/main">
            <a:pPr algn="l">
              <a:lnSpc>
                <a:spcPct val="113000"/>
              </a:lnSpc>
              <a:buNone/>
              <a:defRPr sz="1650">
                <a:solidFill>
                  <a:srgbClr val="203C2D"/>
                </a:solidFill>
                <a:latin typeface="Inter"/>
                <a:ea typeface="Inter"/>
                <a:cs typeface="Inter"/>
              </a:defRPr>
            </a:pPr>
            <a:r>
              <a:rPr sz="1650">
                <a:solidFill>
                  <a:srgbClr val="203C2D"/>
                </a:solidFill>
                <a:latin typeface="Inter"/>
                <a:ea typeface="Inter"/>
                <a:cs typeface="Inter"/>
              </a:rPr>
              <a:t>Account recovery and support.</a:t>
            </a:r>
          </a:p>
        </p:txBody>
      </p:sp>
      <p:sp>
        <p:nvSpPr>
          <p:cNvPr id="19" name="text-18">
            <a:extLst xmlns:a="http://schemas.openxmlformats.org/drawingml/2006/main">
              <a:ext uri="{FF2B5EF4-FFF2-40B4-BE49-F238E27FC236}">
                <a16:creationId xmlns:a16="http://schemas.microsoft.com/office/drawing/2014/main" id="{8544BF4B-1DE1-4F6B-9EA3-E8FB7A209DB1}"/>
              </a:ext>
            </a:extLst>
          </p:cNvPr>
          <p:cNvSpPr>
            <a:spLocks xmlns:a="http://schemas.openxmlformats.org/drawingml/2006/main" noGrp="1"/>
          </p:cNvSpPr>
          <p:nvPr/>
        </p:nvSpPr>
        <p:spPr>
          <a:xfrm xmlns:a="http://schemas.openxmlformats.org/drawingml/2006/main">
            <a:off x="714375" y="5943600"/>
            <a:ext cx="10668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00">
                <a:solidFill>
                  <a:srgbClr val="65745F"/>
                </a:solidFill>
                <a:latin typeface="Inter"/>
                <a:ea typeface="Inter"/>
                <a:cs typeface="Inter"/>
              </a:defRPr>
            </a:defPPr>
          </a:lstStyle>
          <a:p xmlns:a="http://schemas.openxmlformats.org/drawingml/2006/main">
            <a:pPr algn="l">
              <a:lnSpc>
                <a:spcPct val="113000"/>
              </a:lnSpc>
              <a:buNone/>
              <a:defRPr sz="1200">
                <a:solidFill>
                  <a:srgbClr val="65745F"/>
                </a:solidFill>
                <a:latin typeface="Inter"/>
                <a:ea typeface="Inter"/>
                <a:cs typeface="Inter"/>
              </a:defRPr>
            </a:pPr>
            <a:r>
              <a:rPr sz="1200">
                <a:solidFill>
                  <a:srgbClr val="65745F"/>
                </a:solidFill>
                <a:latin typeface="Inter"/>
                <a:ea typeface="Inter"/>
                <a:cs typeface="Inter"/>
              </a:rPr>
              <a:t>Additional model routes, tools and confidential computing follow separate reviews.</a:t>
            </a:r>
          </a:p>
        </p:txBody>
      </p:sp>
    </p:spTree>
    <p:extLst>
      <p:ext uri="{BB962C8B-B14F-4D97-AF65-F5344CB8AC3E}">
        <p14:creationId xmlns:p14="http://schemas.microsoft.com/office/powerpoint/2010/main" val="1246206205"/>
      </p:ext>
    </p:extLst>
  </p:cSld>
</p:sld>
</file>

<file path=ppt/slides/slide8.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BFFE7B8D-E399-4BDC-8505-ED4A1C469073}"/>
              </a:ext>
            </a:extLst>
          </p:cNvPr>
          <p:cNvPicPr>
            <a:picLocks xmlns:a="http://schemas.openxmlformats.org/drawingml/2006/main" noChangeAspect="1"/>
          </p:cNvPicPr>
          <p:nvPr/>
        </p:nvPicPr>
        <p:blipFill>
          <a:blip xmlns:r="http://schemas.openxmlformats.org/officeDocument/2006/relationships" xmlns:a="http://schemas.openxmlformats.org/drawingml/2006/main" r:embed="R178b274497e4485a"/>
          <a:stretch xmlns:a="http://schemas.openxmlformats.org/drawingml/2006/main"/>
        </p:blipFill>
        <p:spPr>
          <a:xfrm xmlns:a="http://schemas.openxmlformats.org/drawingml/2006/main">
            <a:off x="685800" y="422695"/>
            <a:ext cx="238125" cy="249985"/>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A60DA5DB-7941-4CB8-A2E8-DE739655EA44}"/>
              </a:ext>
            </a:extLst>
          </p:cNvPr>
          <p:cNvSpPr>
            <a:spLocks xmlns:a="http://schemas.openxmlformats.org/drawingml/2006/main" noGrp="1"/>
          </p:cNvSpPr>
          <p:nvPr/>
        </p:nvSpPr>
        <p:spPr>
          <a:xfrm xmlns:a="http://schemas.openxmlformats.org/drawingml/2006/main">
            <a:off x="685800" y="6362700"/>
            <a:ext cx="2190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00">
                <a:solidFill>
                  <a:srgbClr val="65745F"/>
                </a:solidFill>
                <a:latin typeface="Inter"/>
                <a:ea typeface="Inter"/>
                <a:cs typeface="Inter"/>
              </a:defRPr>
            </a:defPPr>
          </a:lstStyle>
          <a:p xmlns:a="http://schemas.openxmlformats.org/drawingml/2006/main">
            <a:pPr algn="l">
              <a:lnSpc>
                <a:spcPct val="113000"/>
              </a:lnSpc>
              <a:buNone/>
              <a:defRPr sz="900">
                <a:solidFill>
                  <a:srgbClr val="65745F"/>
                </a:solidFill>
                <a:latin typeface="Inter"/>
                <a:ea typeface="Inter"/>
                <a:cs typeface="Inter"/>
              </a:defRPr>
            </a:pPr>
            <a:r>
              <a:rPr sz="900">
                <a:solidFill>
                  <a:srgbClr val="65745F"/>
                </a:solidFill>
                <a:latin typeface="Inter"/>
                <a:ea typeface="Inter"/>
                <a:cs typeface="Inter"/>
              </a:rPr>
              <a:t>UNDERGROVE</a:t>
            </a:r>
          </a:p>
        </p:txBody>
      </p:sp>
      <p:sp>
        <p:nvSpPr>
          <p:cNvPr id="3" name="text-2">
            <a:extLst xmlns:a="http://schemas.openxmlformats.org/drawingml/2006/main">
              <a:ext uri="{FF2B5EF4-FFF2-40B4-BE49-F238E27FC236}">
                <a16:creationId xmlns:a16="http://schemas.microsoft.com/office/drawing/2014/main" id="{C8C984E1-EA14-4F8B-A648-38D116E7E063}"/>
              </a:ext>
            </a:extLst>
          </p:cNvPr>
          <p:cNvSpPr>
            <a:spLocks xmlns:a="http://schemas.openxmlformats.org/drawingml/2006/main" noGrp="1"/>
          </p:cNvSpPr>
          <p:nvPr/>
        </p:nvSpPr>
        <p:spPr>
          <a:xfrm xmlns:a="http://schemas.openxmlformats.org/drawingml/2006/main">
            <a:off x="11220450" y="6343650"/>
            <a:ext cx="285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65745F"/>
                </a:solidFill>
                <a:latin typeface="Inter"/>
                <a:ea typeface="Inter"/>
                <a:cs typeface="Inter"/>
              </a:defRPr>
            </a:defPPr>
          </a:lstStyle>
          <a:p xmlns:a="http://schemas.openxmlformats.org/drawingml/2006/main">
            <a:pPr algn="r">
              <a:lnSpc>
                <a:spcPct val="113000"/>
              </a:lnSpc>
              <a:buNone/>
              <a:defRPr sz="1050">
                <a:solidFill>
                  <a:srgbClr val="65745F"/>
                </a:solidFill>
                <a:latin typeface="Inter"/>
                <a:ea typeface="Inter"/>
                <a:cs typeface="Inter"/>
              </a:defRPr>
            </a:pPr>
            <a:r>
              <a:rPr sz="1050">
                <a:solidFill>
                  <a:srgbClr val="65745F"/>
                </a:solidFill>
                <a:latin typeface="Inter"/>
                <a:ea typeface="Inter"/>
                <a:cs typeface="Inter"/>
              </a:rPr>
              <a:t>08</a:t>
            </a:r>
          </a:p>
        </p:txBody>
      </p:sp>
      <p:sp>
        <p:nvSpPr>
          <p:cNvPr id="4" name="text-3">
            <a:extLst xmlns:a="http://schemas.openxmlformats.org/drawingml/2006/main">
              <a:ext uri="{FF2B5EF4-FFF2-40B4-BE49-F238E27FC236}">
                <a16:creationId xmlns:a16="http://schemas.microsoft.com/office/drawing/2014/main" id="{EFBCE537-DFFA-437F-8137-F7CB98030C09}"/>
              </a:ext>
            </a:extLst>
          </p:cNvPr>
          <p:cNvSpPr>
            <a:spLocks xmlns:a="http://schemas.openxmlformats.org/drawingml/2006/main" noGrp="1"/>
          </p:cNvSpPr>
          <p:nvPr/>
        </p:nvSpPr>
        <p:spPr>
          <a:xfrm xmlns:a="http://schemas.openxmlformats.org/drawingml/2006/main">
            <a:off x="685800" y="110490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600">
                <a:solidFill>
                  <a:srgbClr val="203C2D"/>
                </a:solidFill>
                <a:latin typeface="Inter"/>
                <a:ea typeface="Inter"/>
                <a:cs typeface="Inter"/>
              </a:defRPr>
            </a:defPPr>
          </a:lstStyle>
          <a:p xmlns:a="http://schemas.openxmlformats.org/drawingml/2006/main">
            <a:pPr algn="l">
              <a:lnSpc>
                <a:spcPct val="113000"/>
              </a:lnSpc>
              <a:buNone/>
              <a:defRPr sz="3600">
                <a:solidFill>
                  <a:srgbClr val="203C2D"/>
                </a:solidFill>
                <a:latin typeface="Inter"/>
                <a:ea typeface="Inter"/>
                <a:cs typeface="Inter"/>
              </a:defRPr>
            </a:pPr>
            <a:r>
              <a:rPr sz="3600">
                <a:solidFill>
                  <a:srgbClr val="203C2D"/>
                </a:solidFill>
                <a:latin typeface="Inter"/>
                <a:ea typeface="Inter"/>
                <a:cs typeface="Inter"/>
              </a:rPr>
              <a:t>What the alpha needs to prove</a:t>
            </a:r>
          </a:p>
        </p:txBody>
      </p:sp>
      <p:sp>
        <p:nvSpPr>
          <p:cNvPr id="5" name="diagram-node">
            <a:extLst xmlns:a="http://schemas.openxmlformats.org/drawingml/2006/main">
              <a:ext uri="{FF2B5EF4-FFF2-40B4-BE49-F238E27FC236}">
                <a16:creationId xmlns:a16="http://schemas.microsoft.com/office/drawing/2014/main" id="{079C3EF5-1719-487D-9827-B7311163749F}"/>
              </a:ext>
            </a:extLst>
          </p:cNvPr>
          <p:cNvSpPr>
            <a:spLocks xmlns:a="http://schemas.openxmlformats.org/drawingml/2006/main" noGrp="1"/>
          </p:cNvSpPr>
          <p:nvPr/>
        </p:nvSpPr>
        <p:spPr>
          <a:xfrm xmlns:a="http://schemas.openxmlformats.org/drawingml/2006/main">
            <a:off x="714375" y="2371725"/>
            <a:ext cx="10715625"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D280AFF4-5A50-466F-94F1-6755F7DBB407}"/>
              </a:ext>
            </a:extLst>
          </p:cNvPr>
          <p:cNvSpPr>
            <a:spLocks xmlns:a="http://schemas.openxmlformats.org/drawingml/2006/main" noGrp="1"/>
          </p:cNvSpPr>
          <p:nvPr/>
        </p:nvSpPr>
        <p:spPr>
          <a:xfrm xmlns:a="http://schemas.openxmlformats.org/drawingml/2006/main">
            <a:off x="714375" y="2628900"/>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a:solidFill>
                  <a:srgbClr val="203C2D"/>
                </a:solidFill>
                <a:latin typeface="Inter"/>
                <a:ea typeface="Inter"/>
                <a:cs typeface="Inter"/>
              </a:defRPr>
            </a:defPPr>
          </a:lstStyle>
          <a:p xmlns:a="http://schemas.openxmlformats.org/drawingml/2006/main">
            <a:pPr algn="l">
              <a:lnSpc>
                <a:spcPct val="113000"/>
              </a:lnSpc>
              <a:buNone/>
              <a:defRPr sz="2025">
                <a:solidFill>
                  <a:srgbClr val="203C2D"/>
                </a:solidFill>
                <a:latin typeface="Inter"/>
                <a:ea typeface="Inter"/>
                <a:cs typeface="Inter"/>
              </a:defRPr>
            </a:pPr>
            <a:r>
              <a:rPr sz="2025">
                <a:solidFill>
                  <a:srgbClr val="203C2D"/>
                </a:solidFill>
                <a:latin typeface="Inter"/>
                <a:ea typeface="Inter"/>
                <a:cs typeface="Inter"/>
              </a:rPr>
              <a:t>Usefulness</a:t>
            </a:r>
          </a:p>
        </p:txBody>
      </p:sp>
      <p:sp>
        <p:nvSpPr>
          <p:cNvPr id="7" name="text-6">
            <a:extLst xmlns:a="http://schemas.openxmlformats.org/drawingml/2006/main">
              <a:ext uri="{FF2B5EF4-FFF2-40B4-BE49-F238E27FC236}">
                <a16:creationId xmlns:a16="http://schemas.microsoft.com/office/drawing/2014/main" id="{E30D7AFD-4B7F-46BD-8B36-591FC4A86B1A}"/>
              </a:ext>
            </a:extLst>
          </p:cNvPr>
          <p:cNvSpPr>
            <a:spLocks xmlns:a="http://schemas.openxmlformats.org/drawingml/2006/main" noGrp="1"/>
          </p:cNvSpPr>
          <p:nvPr/>
        </p:nvSpPr>
        <p:spPr>
          <a:xfrm xmlns:a="http://schemas.openxmlformats.org/drawingml/2006/main">
            <a:off x="4524375" y="2657475"/>
            <a:ext cx="685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65745F"/>
                </a:solidFill>
                <a:latin typeface="Inter"/>
                <a:ea typeface="Inter"/>
                <a:cs typeface="Inter"/>
              </a:defRPr>
            </a:defPPr>
          </a:lstStyle>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Can people complete meaningful tasks and return?</a:t>
            </a:r>
          </a:p>
        </p:txBody>
      </p:sp>
      <p:sp>
        <p:nvSpPr>
          <p:cNvPr id="8" name="diagram-node">
            <a:extLst xmlns:a="http://schemas.openxmlformats.org/drawingml/2006/main">
              <a:ext uri="{FF2B5EF4-FFF2-40B4-BE49-F238E27FC236}">
                <a16:creationId xmlns:a16="http://schemas.microsoft.com/office/drawing/2014/main" id="{C5485C75-D5F7-4588-8B96-2AEE959BE55D}"/>
              </a:ext>
            </a:extLst>
          </p:cNvPr>
          <p:cNvSpPr>
            <a:spLocks xmlns:a="http://schemas.openxmlformats.org/drawingml/2006/main" noGrp="1"/>
          </p:cNvSpPr>
          <p:nvPr/>
        </p:nvSpPr>
        <p:spPr>
          <a:xfrm xmlns:a="http://schemas.openxmlformats.org/drawingml/2006/main">
            <a:off x="714375" y="3238500"/>
            <a:ext cx="10715625"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21C66170-3597-4D5B-8A88-B3C325E72CFB}"/>
              </a:ext>
            </a:extLst>
          </p:cNvPr>
          <p:cNvSpPr>
            <a:spLocks xmlns:a="http://schemas.openxmlformats.org/drawingml/2006/main" noGrp="1"/>
          </p:cNvSpPr>
          <p:nvPr/>
        </p:nvSpPr>
        <p:spPr>
          <a:xfrm xmlns:a="http://schemas.openxmlformats.org/drawingml/2006/main">
            <a:off x="714375" y="3495675"/>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a:solidFill>
                  <a:srgbClr val="203C2D"/>
                </a:solidFill>
                <a:latin typeface="Inter"/>
                <a:ea typeface="Inter"/>
                <a:cs typeface="Inter"/>
              </a:defRPr>
            </a:defPPr>
          </a:lstStyle>
          <a:p xmlns:a="http://schemas.openxmlformats.org/drawingml/2006/main">
            <a:pPr algn="l">
              <a:lnSpc>
                <a:spcPct val="113000"/>
              </a:lnSpc>
              <a:buNone/>
              <a:defRPr sz="2025">
                <a:solidFill>
                  <a:srgbClr val="203C2D"/>
                </a:solidFill>
                <a:latin typeface="Inter"/>
                <a:ea typeface="Inter"/>
                <a:cs typeface="Inter"/>
              </a:defRPr>
            </a:pPr>
            <a:r>
              <a:rPr sz="2025">
                <a:solidFill>
                  <a:srgbClr val="203C2D"/>
                </a:solidFill>
                <a:latin typeface="Inter"/>
                <a:ea typeface="Inter"/>
                <a:cs typeface="Inter"/>
              </a:rPr>
              <a:t>Understanding</a:t>
            </a:r>
          </a:p>
        </p:txBody>
      </p:sp>
      <p:sp>
        <p:nvSpPr>
          <p:cNvPr id="10" name="text-9">
            <a:extLst xmlns:a="http://schemas.openxmlformats.org/drawingml/2006/main">
              <a:ext uri="{FF2B5EF4-FFF2-40B4-BE49-F238E27FC236}">
                <a16:creationId xmlns:a16="http://schemas.microsoft.com/office/drawing/2014/main" id="{F1BAA823-F346-473B-B382-0B34573BEAA9}"/>
              </a:ext>
            </a:extLst>
          </p:cNvPr>
          <p:cNvSpPr>
            <a:spLocks xmlns:a="http://schemas.openxmlformats.org/drawingml/2006/main" noGrp="1"/>
          </p:cNvSpPr>
          <p:nvPr/>
        </p:nvSpPr>
        <p:spPr>
          <a:xfrm xmlns:a="http://schemas.openxmlformats.org/drawingml/2006/main">
            <a:off x="4524375" y="3524250"/>
            <a:ext cx="685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65745F"/>
                </a:solidFill>
                <a:latin typeface="Inter"/>
                <a:ea typeface="Inter"/>
                <a:cs typeface="Inter"/>
              </a:defRPr>
            </a:defPPr>
          </a:lstStyle>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Can they explain where a chosen model sends data?</a:t>
            </a:r>
          </a:p>
        </p:txBody>
      </p:sp>
      <p:sp>
        <p:nvSpPr>
          <p:cNvPr id="11" name="diagram-node">
            <a:extLst xmlns:a="http://schemas.openxmlformats.org/drawingml/2006/main">
              <a:ext uri="{FF2B5EF4-FFF2-40B4-BE49-F238E27FC236}">
                <a16:creationId xmlns:a16="http://schemas.microsoft.com/office/drawing/2014/main" id="{7BFB7CAA-28E0-45F2-B9E2-A8318BD68F00}"/>
              </a:ext>
            </a:extLst>
          </p:cNvPr>
          <p:cNvSpPr>
            <a:spLocks xmlns:a="http://schemas.openxmlformats.org/drawingml/2006/main" noGrp="1"/>
          </p:cNvSpPr>
          <p:nvPr/>
        </p:nvSpPr>
        <p:spPr>
          <a:xfrm xmlns:a="http://schemas.openxmlformats.org/drawingml/2006/main">
            <a:off x="714375" y="4105275"/>
            <a:ext cx="10715625"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12" name="text-11">
            <a:extLst xmlns:a="http://schemas.openxmlformats.org/drawingml/2006/main">
              <a:ext uri="{FF2B5EF4-FFF2-40B4-BE49-F238E27FC236}">
                <a16:creationId xmlns:a16="http://schemas.microsoft.com/office/drawing/2014/main" id="{22ABA671-E84F-48EB-888C-3EDF07756172}"/>
              </a:ext>
            </a:extLst>
          </p:cNvPr>
          <p:cNvSpPr>
            <a:spLocks xmlns:a="http://schemas.openxmlformats.org/drawingml/2006/main" noGrp="1"/>
          </p:cNvSpPr>
          <p:nvPr/>
        </p:nvSpPr>
        <p:spPr>
          <a:xfrm xmlns:a="http://schemas.openxmlformats.org/drawingml/2006/main">
            <a:off x="714375" y="4362450"/>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a:solidFill>
                  <a:srgbClr val="203C2D"/>
                </a:solidFill>
                <a:latin typeface="Inter"/>
                <a:ea typeface="Inter"/>
                <a:cs typeface="Inter"/>
              </a:defRPr>
            </a:defPPr>
          </a:lstStyle>
          <a:p xmlns:a="http://schemas.openxmlformats.org/drawingml/2006/main">
            <a:pPr algn="l">
              <a:lnSpc>
                <a:spcPct val="113000"/>
              </a:lnSpc>
              <a:buNone/>
              <a:defRPr sz="2025">
                <a:solidFill>
                  <a:srgbClr val="203C2D"/>
                </a:solidFill>
                <a:latin typeface="Inter"/>
                <a:ea typeface="Inter"/>
                <a:cs typeface="Inter"/>
              </a:defRPr>
            </a:pPr>
            <a:r>
              <a:rPr sz="2025">
                <a:solidFill>
                  <a:srgbClr val="203C2D"/>
                </a:solidFill>
                <a:latin typeface="Inter"/>
                <a:ea typeface="Inter"/>
                <a:cs typeface="Inter"/>
              </a:rPr>
              <a:t>Economics</a:t>
            </a:r>
          </a:p>
        </p:txBody>
      </p:sp>
      <p:sp>
        <p:nvSpPr>
          <p:cNvPr id="13" name="text-12">
            <a:extLst xmlns:a="http://schemas.openxmlformats.org/drawingml/2006/main">
              <a:ext uri="{FF2B5EF4-FFF2-40B4-BE49-F238E27FC236}">
                <a16:creationId xmlns:a16="http://schemas.microsoft.com/office/drawing/2014/main" id="{AB26D78F-A4D1-4A83-8FC5-2AF22B707D97}"/>
              </a:ext>
            </a:extLst>
          </p:cNvPr>
          <p:cNvSpPr>
            <a:spLocks xmlns:a="http://schemas.openxmlformats.org/drawingml/2006/main" noGrp="1"/>
          </p:cNvSpPr>
          <p:nvPr/>
        </p:nvSpPr>
        <p:spPr>
          <a:xfrm xmlns:a="http://schemas.openxmlformats.org/drawingml/2006/main">
            <a:off x="4524375" y="4391025"/>
            <a:ext cx="685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65745F"/>
                </a:solidFill>
                <a:latin typeface="Inter"/>
                <a:ea typeface="Inter"/>
                <a:cs typeface="Inter"/>
              </a:defRPr>
            </a:defPPr>
          </a:lstStyle>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What does a completed task cost to serve?</a:t>
            </a:r>
          </a:p>
        </p:txBody>
      </p:sp>
      <p:sp>
        <p:nvSpPr>
          <p:cNvPr id="14" name="diagram-node">
            <a:extLst xmlns:a="http://schemas.openxmlformats.org/drawingml/2006/main">
              <a:ext uri="{FF2B5EF4-FFF2-40B4-BE49-F238E27FC236}">
                <a16:creationId xmlns:a16="http://schemas.microsoft.com/office/drawing/2014/main" id="{D262F464-6E5B-4C4A-96CD-7B3233BCAFA0}"/>
              </a:ext>
            </a:extLst>
          </p:cNvPr>
          <p:cNvSpPr>
            <a:spLocks xmlns:a="http://schemas.openxmlformats.org/drawingml/2006/main" noGrp="1"/>
          </p:cNvSpPr>
          <p:nvPr/>
        </p:nvSpPr>
        <p:spPr>
          <a:xfrm xmlns:a="http://schemas.openxmlformats.org/drawingml/2006/main">
            <a:off x="714375" y="4972050"/>
            <a:ext cx="10715625" cy="9525"/>
          </a:xfrm>
          <a:prstGeom xmlns:a="http://schemas.openxmlformats.org/drawingml/2006/main" prst="rect">
            <a:avLst/>
          </a:prstGeom>
          <a:solidFill xmlns:a="http://schemas.openxmlformats.org/drawingml/2006/main">
            <a:srgbClr val="D5DED1"/>
          </a:solidFill>
          <a:ln xmlns:a="http://schemas.openxmlformats.org/drawingml/2006/main" w="0">
            <a:noFill/>
            <a:prstDash val="solid"/>
          </a:ln>
        </p:spPr>
      </p:sp>
      <p:sp>
        <p:nvSpPr>
          <p:cNvPr id="15" name="text-14">
            <a:extLst xmlns:a="http://schemas.openxmlformats.org/drawingml/2006/main">
              <a:ext uri="{FF2B5EF4-FFF2-40B4-BE49-F238E27FC236}">
                <a16:creationId xmlns:a16="http://schemas.microsoft.com/office/drawing/2014/main" id="{27416446-3DCC-4DF7-81C3-4472E568ED17}"/>
              </a:ext>
            </a:extLst>
          </p:cNvPr>
          <p:cNvSpPr>
            <a:spLocks xmlns:a="http://schemas.openxmlformats.org/drawingml/2006/main" noGrp="1"/>
          </p:cNvSpPr>
          <p:nvPr/>
        </p:nvSpPr>
        <p:spPr>
          <a:xfrm xmlns:a="http://schemas.openxmlformats.org/drawingml/2006/main">
            <a:off x="714375" y="5229225"/>
            <a:ext cx="323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a:solidFill>
                  <a:srgbClr val="203C2D"/>
                </a:solidFill>
                <a:latin typeface="Inter"/>
                <a:ea typeface="Inter"/>
                <a:cs typeface="Inter"/>
              </a:defRPr>
            </a:defPPr>
          </a:lstStyle>
          <a:p xmlns:a="http://schemas.openxmlformats.org/drawingml/2006/main">
            <a:pPr algn="l">
              <a:lnSpc>
                <a:spcPct val="113000"/>
              </a:lnSpc>
              <a:buNone/>
              <a:defRPr sz="2025">
                <a:solidFill>
                  <a:srgbClr val="203C2D"/>
                </a:solidFill>
                <a:latin typeface="Inter"/>
                <a:ea typeface="Inter"/>
                <a:cs typeface="Inter"/>
              </a:defRPr>
            </a:pPr>
            <a:r>
              <a:rPr sz="2025">
                <a:solidFill>
                  <a:srgbClr val="203C2D"/>
                </a:solidFill>
                <a:latin typeface="Inter"/>
                <a:ea typeface="Inter"/>
                <a:cs typeface="Inter"/>
              </a:rPr>
              <a:t>Reliability</a:t>
            </a:r>
          </a:p>
        </p:txBody>
      </p:sp>
      <p:sp>
        <p:nvSpPr>
          <p:cNvPr id="16" name="text-15">
            <a:extLst xmlns:a="http://schemas.openxmlformats.org/drawingml/2006/main">
              <a:ext uri="{FF2B5EF4-FFF2-40B4-BE49-F238E27FC236}">
                <a16:creationId xmlns:a16="http://schemas.microsoft.com/office/drawing/2014/main" id="{637CDEB1-F9A0-47E8-90C2-0D4F1C9D04E1}"/>
              </a:ext>
            </a:extLst>
          </p:cNvPr>
          <p:cNvSpPr>
            <a:spLocks xmlns:a="http://schemas.openxmlformats.org/drawingml/2006/main" noGrp="1"/>
          </p:cNvSpPr>
          <p:nvPr/>
        </p:nvSpPr>
        <p:spPr>
          <a:xfrm xmlns:a="http://schemas.openxmlformats.org/drawingml/2006/main">
            <a:off x="4524375" y="5257800"/>
            <a:ext cx="685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a:solidFill>
                  <a:srgbClr val="65745F"/>
                </a:solidFill>
                <a:latin typeface="Inter"/>
                <a:ea typeface="Inter"/>
                <a:cs typeface="Inter"/>
              </a:defRPr>
            </a:defPPr>
          </a:lstStyle>
          <a:p xmlns:a="http://schemas.openxmlformats.org/drawingml/2006/main">
            <a:pPr algn="l">
              <a:lnSpc>
                <a:spcPct val="113000"/>
              </a:lnSpc>
              <a:buNone/>
              <a:defRPr sz="1650">
                <a:solidFill>
                  <a:srgbClr val="65745F"/>
                </a:solidFill>
                <a:latin typeface="Inter"/>
                <a:ea typeface="Inter"/>
                <a:cs typeface="Inter"/>
              </a:defRPr>
            </a:pPr>
            <a:r>
              <a:rPr sz="1650">
                <a:solidFill>
                  <a:srgbClr val="65745F"/>
                </a:solidFill>
                <a:latin typeface="Inter"/>
                <a:ea typeface="Inter"/>
                <a:cs typeface="Inter"/>
              </a:rPr>
              <a:t>Do failures, access checks and deletion behave correctly?</a:t>
            </a:r>
          </a:p>
        </p:txBody>
      </p:sp>
      <p:sp>
        <p:nvSpPr>
          <p:cNvPr id="17" name="text-16">
            <a:extLst xmlns:a="http://schemas.openxmlformats.org/drawingml/2006/main">
              <a:ext uri="{FF2B5EF4-FFF2-40B4-BE49-F238E27FC236}">
                <a16:creationId xmlns:a16="http://schemas.microsoft.com/office/drawing/2014/main" id="{250EA387-7545-4092-8853-E5776E1383F9}"/>
              </a:ext>
            </a:extLst>
          </p:cNvPr>
          <p:cNvSpPr>
            <a:spLocks xmlns:a="http://schemas.openxmlformats.org/drawingml/2006/main" noGrp="1"/>
          </p:cNvSpPr>
          <p:nvPr/>
        </p:nvSpPr>
        <p:spPr>
          <a:xfrm xmlns:a="http://schemas.openxmlformats.org/drawingml/2006/main">
            <a:off x="714375" y="60388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00">
                <a:solidFill>
                  <a:srgbClr val="65745F"/>
                </a:solidFill>
                <a:latin typeface="Inter"/>
                <a:ea typeface="Inter"/>
                <a:cs typeface="Inter"/>
              </a:defRPr>
            </a:defPPr>
          </a:lstStyle>
          <a:p xmlns:a="http://schemas.openxmlformats.org/drawingml/2006/main">
            <a:pPr algn="l">
              <a:lnSpc>
                <a:spcPct val="113000"/>
              </a:lnSpc>
              <a:buNone/>
              <a:defRPr sz="1200">
                <a:solidFill>
                  <a:srgbClr val="65745F"/>
                </a:solidFill>
                <a:latin typeface="Inter"/>
                <a:ea typeface="Inter"/>
                <a:cs typeface="Inter"/>
              </a:defRPr>
            </a:pPr>
            <a:r>
              <a:rPr sz="1200">
                <a:solidFill>
                  <a:srgbClr val="65745F"/>
                </a:solidFill>
                <a:latin typeface="Inter"/>
                <a:ea typeface="Inter"/>
                <a:cs typeface="Inter"/>
              </a:rPr>
              <a:t>Pricing follows observed usage and measured cost. Demand still needs validation.</a:t>
            </a:r>
          </a:p>
        </p:txBody>
      </p:sp>
    </p:spTree>
    <p:extLst>
      <p:ext uri="{BB962C8B-B14F-4D97-AF65-F5344CB8AC3E}">
        <p14:creationId xmlns:p14="http://schemas.microsoft.com/office/powerpoint/2010/main" val="566401644"/>
      </p:ext>
    </p:extLst>
  </p:cSld>
</p:sld>
</file>

<file path=ppt/slides/slide9.xml><?xml version="1.0" encoding="utf-8"?>
<p:sld xmlns:p="http://schemas.openxmlformats.org/presentationml/2006/main">
  <p:cSld>
    <p:bg>
      <p:bgPr>
        <a:solidFill xmlns:a="http://schemas.openxmlformats.org/drawingml/2006/main">
          <a:srgbClr val="F8FAF7"/>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24C5D1CC-A483-493E-976F-301A7943BA9B}"/>
              </a:ext>
            </a:extLst>
          </p:cNvPr>
          <p:cNvPicPr>
            <a:picLocks xmlns:a="http://schemas.openxmlformats.org/drawingml/2006/main" noChangeAspect="1"/>
          </p:cNvPicPr>
          <p:nvPr/>
        </p:nvPicPr>
        <p:blipFill>
          <a:blip xmlns:r="http://schemas.openxmlformats.org/officeDocument/2006/relationships" xmlns:a="http://schemas.openxmlformats.org/drawingml/2006/main" r:embed="Rf1ad718065c749f3"/>
          <a:srcRect xmlns:a="http://schemas.openxmlformats.org/drawingml/2006/main" l="0" t="7813" r="0" b="7813"/>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F79223B0-8E68-46AA-B900-08DD2E95E777}"/>
              </a:ext>
            </a:extLst>
          </p:cNvPr>
          <p:cNvPicPr>
            <a:picLocks xmlns:a="http://schemas.openxmlformats.org/drawingml/2006/main" noChangeAspect="1"/>
          </p:cNvPicPr>
          <p:nvPr/>
        </p:nvPicPr>
        <p:blipFill>
          <a:blip xmlns:r="http://schemas.openxmlformats.org/officeDocument/2006/relationships" xmlns:a="http://schemas.openxmlformats.org/drawingml/2006/main" r:embed="Re838a286a0fa4a8f"/>
          <a:stretch xmlns:a="http://schemas.openxmlformats.org/drawingml/2006/main"/>
        </p:blipFill>
        <p:spPr>
          <a:xfrm xmlns:a="http://schemas.openxmlformats.org/drawingml/2006/main">
            <a:off x="792956" y="476250"/>
            <a:ext cx="2500313" cy="400050"/>
          </a:xfrm>
          <a:prstGeom xmlns:a="http://schemas.openxmlformats.org/drawingml/2006/main" prst="rect">
            <a:avLst/>
          </a:prstGeom>
        </p:spPr>
      </p:pic>
      <p:sp>
        <p:nvSpPr>
          <p:cNvPr id="3" name="text-2">
            <a:extLst xmlns:a="http://schemas.openxmlformats.org/drawingml/2006/main">
              <a:ext uri="{FF2B5EF4-FFF2-40B4-BE49-F238E27FC236}">
                <a16:creationId xmlns:a16="http://schemas.microsoft.com/office/drawing/2014/main" id="{4BEA0C59-9000-46D9-BD0D-ED8ED3683EE3}"/>
              </a:ext>
            </a:extLst>
          </p:cNvPr>
          <p:cNvSpPr>
            <a:spLocks xmlns:a="http://schemas.openxmlformats.org/drawingml/2006/main" noGrp="1"/>
          </p:cNvSpPr>
          <p:nvPr/>
        </p:nvSpPr>
        <p:spPr>
          <a:xfrm xmlns:a="http://schemas.openxmlformats.org/drawingml/2006/main">
            <a:off x="733425" y="2000250"/>
            <a:ext cx="8001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a:solidFill>
                  <a:srgbClr val="203C2D"/>
                </a:solidFill>
                <a:latin typeface="Inter"/>
                <a:ea typeface="Inter"/>
                <a:cs typeface="Inter"/>
              </a:defRPr>
            </a:defPPr>
          </a:lstStyle>
          <a:p xmlns:a="http://schemas.openxmlformats.org/drawingml/2006/main">
            <a:pPr algn="l">
              <a:lnSpc>
                <a:spcPct val="113000"/>
              </a:lnSpc>
              <a:buNone/>
              <a:defRPr sz="2025">
                <a:solidFill>
                  <a:srgbClr val="203C2D"/>
                </a:solidFill>
                <a:latin typeface="Inter"/>
                <a:ea typeface="Inter"/>
                <a:cs typeface="Inter"/>
              </a:defRPr>
            </a:pPr>
            <a:r>
              <a:rPr sz="2025">
                <a:solidFill>
                  <a:srgbClr val="203C2D"/>
                </a:solidFill>
                <a:latin typeface="Inter"/>
                <a:ea typeface="Inter"/>
                <a:cs typeface="Inter"/>
              </a:rPr>
              <a:t>The next milestone</a:t>
            </a:r>
          </a:p>
        </p:txBody>
      </p:sp>
      <p:sp>
        <p:nvSpPr>
          <p:cNvPr id="4" name="text-3">
            <a:extLst xmlns:a="http://schemas.openxmlformats.org/drawingml/2006/main">
              <a:ext uri="{FF2B5EF4-FFF2-40B4-BE49-F238E27FC236}">
                <a16:creationId xmlns:a16="http://schemas.microsoft.com/office/drawing/2014/main" id="{964A2C33-A01B-483B-81BB-319F13B20BDC}"/>
              </a:ext>
            </a:extLst>
          </p:cNvPr>
          <p:cNvSpPr>
            <a:spLocks xmlns:a="http://schemas.openxmlformats.org/drawingml/2006/main" noGrp="1"/>
          </p:cNvSpPr>
          <p:nvPr/>
        </p:nvSpPr>
        <p:spPr>
          <a:xfrm xmlns:a="http://schemas.openxmlformats.org/drawingml/2006/main">
            <a:off x="685800" y="2667000"/>
            <a:ext cx="10572750"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4575">
                <a:solidFill>
                  <a:srgbClr val="203C2D"/>
                </a:solidFill>
                <a:latin typeface="Inter"/>
                <a:ea typeface="Inter"/>
                <a:cs typeface="Inter"/>
              </a:defRPr>
            </a:defPPr>
          </a:lstStyle>
          <a:p xmlns:a="http://schemas.openxmlformats.org/drawingml/2006/main">
            <a:pPr algn="l">
              <a:lnSpc>
                <a:spcPct val="102000"/>
              </a:lnSpc>
              <a:buNone/>
              <a:defRPr sz="4575">
                <a:solidFill>
                  <a:srgbClr val="203C2D"/>
                </a:solidFill>
                <a:latin typeface="Inter"/>
                <a:ea typeface="Inter"/>
                <a:cs typeface="Inter"/>
              </a:defRPr>
            </a:pPr>
            <a:r>
              <a:rPr sz="4575">
                <a:solidFill>
                  <a:srgbClr val="203C2D"/>
                </a:solidFill>
                <a:latin typeface="Inter"/>
                <a:ea typeface="Inter"/>
                <a:cs typeface="Inter"/>
              </a:rPr>
              <a:t>A private alpha people</a:t>
            </a:r>
          </a:p>
          <a:p xmlns:a="http://schemas.openxmlformats.org/drawingml/2006/main">
            <a:pPr algn="l">
              <a:lnSpc>
                <a:spcPct val="102000"/>
              </a:lnSpc>
              <a:buNone/>
              <a:defRPr sz="4575">
                <a:solidFill>
                  <a:srgbClr val="203C2D"/>
                </a:solidFill>
                <a:latin typeface="Inter"/>
                <a:ea typeface="Inter"/>
                <a:cs typeface="Inter"/>
              </a:defRPr>
            </a:pPr>
            <a:r>
              <a:rPr sz="4575">
                <a:solidFill>
                  <a:srgbClr val="203C2D"/>
                </a:solidFill>
                <a:latin typeface="Inter"/>
                <a:ea typeface="Inter"/>
                <a:cs typeface="Inter"/>
              </a:rPr>
              <a:t>can use and understand</a:t>
            </a:r>
          </a:p>
        </p:txBody>
      </p:sp>
      <p:sp>
        <p:nvSpPr>
          <p:cNvPr id="5" name="text-4">
            <a:extLst xmlns:a="http://schemas.openxmlformats.org/drawingml/2006/main">
              <a:ext uri="{FF2B5EF4-FFF2-40B4-BE49-F238E27FC236}">
                <a16:creationId xmlns:a16="http://schemas.microsoft.com/office/drawing/2014/main" id="{0195242A-4AFF-4FFE-A2F9-B3DB15DF13CD}"/>
              </a:ext>
            </a:extLst>
          </p:cNvPr>
          <p:cNvSpPr>
            <a:spLocks xmlns:a="http://schemas.openxmlformats.org/drawingml/2006/main" noGrp="1"/>
          </p:cNvSpPr>
          <p:nvPr/>
        </p:nvSpPr>
        <p:spPr>
          <a:xfrm xmlns:a="http://schemas.openxmlformats.org/drawingml/2006/main">
            <a:off x="742950" y="4572000"/>
            <a:ext cx="9525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a:solidFill>
                  <a:srgbClr val="203C2D"/>
                </a:solidFill>
                <a:latin typeface="Inter"/>
                <a:ea typeface="Inter"/>
                <a:cs typeface="Inter"/>
              </a:defRPr>
            </a:defPPr>
          </a:lstStyle>
          <a:p xmlns:a="http://schemas.openxmlformats.org/drawingml/2006/main">
            <a:pPr algn="l">
              <a:lnSpc>
                <a:spcPct val="113000"/>
              </a:lnSpc>
              <a:buNone/>
              <a:defRPr sz="1950">
                <a:solidFill>
                  <a:srgbClr val="203C2D"/>
                </a:solidFill>
                <a:latin typeface="Inter"/>
                <a:ea typeface="Inter"/>
                <a:cs typeface="Inter"/>
              </a:defRPr>
            </a:pPr>
            <a:r>
              <a:rPr sz="1950">
                <a:solidFill>
                  <a:srgbClr val="203C2D"/>
                </a:solidFill>
                <a:latin typeface="Inter"/>
                <a:ea typeface="Inter"/>
                <a:cs typeface="Inter"/>
              </a:rPr>
              <a:t>The preview makes the experience tangible.</a:t>
            </a:r>
          </a:p>
          <a:p xmlns:a="http://schemas.openxmlformats.org/drawingml/2006/main">
            <a:pPr algn="l">
              <a:lnSpc>
                <a:spcPct val="113000"/>
              </a:lnSpc>
              <a:buNone/>
              <a:defRPr sz="1950">
                <a:solidFill>
                  <a:srgbClr val="203C2D"/>
                </a:solidFill>
                <a:latin typeface="Inter"/>
                <a:ea typeface="Inter"/>
                <a:cs typeface="Inter"/>
              </a:defRPr>
            </a:pPr>
            <a:r>
              <a:rPr sz="1950">
                <a:solidFill>
                  <a:srgbClr val="203C2D"/>
                </a:solidFill>
                <a:latin typeface="Inter"/>
                <a:ea typeface="Inter"/>
                <a:cs typeface="Inter"/>
              </a:rPr>
              <a:t>The next release must prove the service behind it.</a:t>
            </a:r>
          </a:p>
        </p:txBody>
      </p:sp>
      <p:sp>
        <p:nvSpPr>
          <p:cNvPr id="6" name="text-5">
            <a:extLst xmlns:a="http://schemas.openxmlformats.org/drawingml/2006/main">
              <a:ext uri="{FF2B5EF4-FFF2-40B4-BE49-F238E27FC236}">
                <a16:creationId xmlns:a16="http://schemas.microsoft.com/office/drawing/2014/main" id="{21960265-ADD8-4C4C-8014-F8D2DDF8345F}"/>
              </a:ext>
            </a:extLst>
          </p:cNvPr>
          <p:cNvSpPr>
            <a:spLocks xmlns:a="http://schemas.openxmlformats.org/drawingml/2006/main" noGrp="1"/>
          </p:cNvSpPr>
          <p:nvPr/>
        </p:nvSpPr>
        <p:spPr>
          <a:xfrm xmlns:a="http://schemas.openxmlformats.org/drawingml/2006/main">
            <a:off x="742950" y="613410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75">
                <a:solidFill>
                  <a:srgbClr val="F8FAF7"/>
                </a:solidFill>
                <a:latin typeface="Inter"/>
                <a:ea typeface="Inter"/>
                <a:cs typeface="Inter"/>
              </a:defRPr>
            </a:defPPr>
          </a:lstStyle>
          <a:p xmlns:a="http://schemas.openxmlformats.org/drawingml/2006/main">
            <a:pPr algn="l">
              <a:lnSpc>
                <a:spcPct val="113000"/>
              </a:lnSpc>
              <a:buNone/>
              <a:defRPr sz="975">
                <a:solidFill>
                  <a:srgbClr val="F8FAF7"/>
                </a:solidFill>
                <a:latin typeface="Inter"/>
                <a:ea typeface="Inter"/>
                <a:cs typeface="Inter"/>
              </a:defRPr>
            </a:pPr>
            <a:r>
              <a:rPr sz="975">
                <a:solidFill>
                  <a:srgbClr val="F8FAF7"/>
                </a:solidFill>
                <a:latin typeface="Inter"/>
                <a:ea typeface="Inter"/>
                <a:cs typeface="Inter"/>
              </a:rPr>
              <a:t>UNDERGROVE</a:t>
            </a:r>
          </a:p>
        </p:txBody>
      </p:sp>
      <p:sp>
        <p:nvSpPr>
          <p:cNvPr id="7" name="text-6">
            <a:extLst xmlns:a="http://schemas.openxmlformats.org/drawingml/2006/main">
              <a:ext uri="{FF2B5EF4-FFF2-40B4-BE49-F238E27FC236}">
                <a16:creationId xmlns:a16="http://schemas.microsoft.com/office/drawing/2014/main" id="{2117B74B-46A0-4BEE-83C9-BA3B83867E68}"/>
              </a:ext>
            </a:extLst>
          </p:cNvPr>
          <p:cNvSpPr>
            <a:spLocks xmlns:a="http://schemas.openxmlformats.org/drawingml/2006/main" noGrp="1"/>
          </p:cNvSpPr>
          <p:nvPr/>
        </p:nvSpPr>
        <p:spPr>
          <a:xfrm xmlns:a="http://schemas.openxmlformats.org/drawingml/2006/main">
            <a:off x="11049000" y="611505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050">
                <a:solidFill>
                  <a:srgbClr val="F8FAF7"/>
                </a:solidFill>
                <a:latin typeface="Inter"/>
                <a:ea typeface="Inter"/>
                <a:cs typeface="Inter"/>
              </a:defRPr>
            </a:defPPr>
          </a:lstStyle>
          <a:p xmlns:a="http://schemas.openxmlformats.org/drawingml/2006/main">
            <a:pPr algn="r">
              <a:lnSpc>
                <a:spcPct val="113000"/>
              </a:lnSpc>
              <a:buNone/>
              <a:defRPr sz="1050">
                <a:solidFill>
                  <a:srgbClr val="F8FAF7"/>
                </a:solidFill>
                <a:latin typeface="Inter"/>
                <a:ea typeface="Inter"/>
                <a:cs typeface="Inter"/>
              </a:defRPr>
            </a:pPr>
            <a:r>
              <a:rPr sz="1050">
                <a:solidFill>
                  <a:srgbClr val="F8FAF7"/>
                </a:solidFill>
                <a:latin typeface="Inter"/>
                <a:ea typeface="Inter"/>
                <a:cs typeface="Inter"/>
              </a:rPr>
              <a:t>09</a:t>
            </a:r>
          </a:p>
        </p:txBody>
      </p:sp>
    </p:spTree>
    <p:extLst>
      <p:ext uri="{BB962C8B-B14F-4D97-AF65-F5344CB8AC3E}">
        <p14:creationId xmlns:p14="http://schemas.microsoft.com/office/powerpoint/2010/main" val="14664815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2026-10-19T09:57:24.0200000Z</dcterms:created>
  <dcterms:modified xsi:type="dcterms:W3CDTF">2026-10-19T09:57:24.0200000Z</dcterms:modified>
</coreProperties>
</file>